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10"/>
  </p:handoutMasterIdLst>
  <p:sldIdLst>
    <p:sldId id="256" r:id="rId2"/>
    <p:sldId id="257" r:id="rId3"/>
    <p:sldId id="258" r:id="rId4"/>
    <p:sldId id="259" r:id="rId5"/>
    <p:sldId id="260" r:id="rId6"/>
    <p:sldId id="261" r:id="rId7"/>
    <p:sldId id="262" r:id="rId8"/>
    <p:sldId id="263" r:id="rId9"/>
    <p:sldId id="264" r:id="rId10"/>
    <p:sldId id="265" r:id="rId11"/>
    <p:sldId id="266" r:id="rId12"/>
    <p:sldId id="339" r:id="rId13"/>
    <p:sldId id="340" r:id="rId14"/>
    <p:sldId id="341" r:id="rId15"/>
    <p:sldId id="342" r:id="rId16"/>
    <p:sldId id="343" r:id="rId17"/>
    <p:sldId id="344" r:id="rId18"/>
    <p:sldId id="345" r:id="rId19"/>
    <p:sldId id="346" r:id="rId20"/>
    <p:sldId id="347" r:id="rId21"/>
    <p:sldId id="348" r:id="rId22"/>
    <p:sldId id="349" r:id="rId23"/>
    <p:sldId id="351" r:id="rId24"/>
    <p:sldId id="352" r:id="rId25"/>
    <p:sldId id="353" r:id="rId26"/>
    <p:sldId id="354" r:id="rId27"/>
    <p:sldId id="350" r:id="rId28"/>
    <p:sldId id="355" r:id="rId29"/>
    <p:sldId id="356" r:id="rId30"/>
    <p:sldId id="357" r:id="rId31"/>
    <p:sldId id="358" r:id="rId32"/>
    <p:sldId id="359" r:id="rId33"/>
    <p:sldId id="360" r:id="rId34"/>
    <p:sldId id="361" r:id="rId35"/>
    <p:sldId id="362"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5" r:id="rId58"/>
    <p:sldId id="387" r:id="rId59"/>
    <p:sldId id="390" r:id="rId60"/>
    <p:sldId id="392" r:id="rId61"/>
    <p:sldId id="327" r:id="rId62"/>
    <p:sldId id="328" r:id="rId63"/>
    <p:sldId id="329" r:id="rId64"/>
    <p:sldId id="330" r:id="rId65"/>
    <p:sldId id="331" r:id="rId66"/>
    <p:sldId id="332" r:id="rId67"/>
    <p:sldId id="333" r:id="rId68"/>
    <p:sldId id="334" r:id="rId69"/>
    <p:sldId id="335" r:id="rId70"/>
    <p:sldId id="336" r:id="rId71"/>
    <p:sldId id="337" r:id="rId72"/>
    <p:sldId id="338" r:id="rId73"/>
    <p:sldId id="393" r:id="rId74"/>
    <p:sldId id="394" r:id="rId75"/>
    <p:sldId id="305" r:id="rId76"/>
    <p:sldId id="306" r:id="rId77"/>
    <p:sldId id="395" r:id="rId78"/>
    <p:sldId id="396" r:id="rId79"/>
    <p:sldId id="307" r:id="rId80"/>
    <p:sldId id="308" r:id="rId81"/>
    <p:sldId id="402" r:id="rId82"/>
    <p:sldId id="403" r:id="rId83"/>
    <p:sldId id="405" r:id="rId84"/>
    <p:sldId id="406" r:id="rId85"/>
    <p:sldId id="407" r:id="rId86"/>
    <p:sldId id="408" r:id="rId87"/>
    <p:sldId id="409" r:id="rId88"/>
    <p:sldId id="410" r:id="rId89"/>
    <p:sldId id="411" r:id="rId90"/>
    <p:sldId id="412" r:id="rId91"/>
    <p:sldId id="313" r:id="rId92"/>
    <p:sldId id="314" r:id="rId93"/>
    <p:sldId id="413" r:id="rId94"/>
    <p:sldId id="414" r:id="rId95"/>
    <p:sldId id="319" r:id="rId96"/>
    <p:sldId id="320" r:id="rId97"/>
    <p:sldId id="415" r:id="rId98"/>
    <p:sldId id="416" r:id="rId99"/>
    <p:sldId id="417" r:id="rId100"/>
    <p:sldId id="418" r:id="rId101"/>
    <p:sldId id="419" r:id="rId102"/>
    <p:sldId id="420" r:id="rId103"/>
    <p:sldId id="422" r:id="rId104"/>
    <p:sldId id="424" r:id="rId105"/>
    <p:sldId id="399" r:id="rId106"/>
    <p:sldId id="400" r:id="rId107"/>
    <p:sldId id="401" r:id="rId108"/>
    <p:sldId id="404" r:id="rId109"/>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80" d="100"/>
          <a:sy n="80" d="100"/>
        </p:scale>
        <p:origin x="-1590" y="-150"/>
      </p:cViewPr>
      <p:guideLst>
        <p:guide orient="horz" pos="2160"/>
        <p:guide pos="2880"/>
      </p:guideLst>
    </p:cSldViewPr>
  </p:slideViewPr>
  <p:notesTextViewPr>
    <p:cViewPr>
      <p:scale>
        <a:sx n="1" d="1"/>
        <a:sy n="1" d="1"/>
      </p:scale>
      <p:origin x="0" y="0"/>
    </p:cViewPr>
  </p:notesTextViewPr>
  <p:sorterViewPr>
    <p:cViewPr>
      <p:scale>
        <a:sx n="102" d="100"/>
        <a:sy n="102" d="100"/>
      </p:scale>
      <p:origin x="0" y="1975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sz="quarter" idx="1"/>
          </p:nvPr>
        </p:nvSpPr>
        <p:spPr>
          <a:xfrm>
            <a:off x="3939466" y="0"/>
            <a:ext cx="3013763" cy="465455"/>
          </a:xfrm>
          <a:prstGeom prst="rect">
            <a:avLst/>
          </a:prstGeom>
        </p:spPr>
        <p:txBody>
          <a:bodyPr vert="horz" lIns="92930" tIns="46465" rIns="92930" bIns="46465" rtlCol="0"/>
          <a:lstStyle>
            <a:lvl1pPr algn="r">
              <a:defRPr sz="1200"/>
            </a:lvl1pPr>
          </a:lstStyle>
          <a:p>
            <a:fld id="{427E0099-6B8F-4098-913C-D6487537C975}" type="datetimeFigureOut">
              <a:rPr lang="en-US" smtClean="0"/>
              <a:t>1/11/2023</a:t>
            </a:fld>
            <a:endParaRPr lang="en-US"/>
          </a:p>
        </p:txBody>
      </p:sp>
      <p:sp>
        <p:nvSpPr>
          <p:cNvPr id="4" name="Footer Placeholder 3"/>
          <p:cNvSpPr>
            <a:spLocks noGrp="1"/>
          </p:cNvSpPr>
          <p:nvPr>
            <p:ph type="ftr" sz="quarter" idx="2"/>
          </p:nvPr>
        </p:nvSpPr>
        <p:spPr>
          <a:xfrm>
            <a:off x="0" y="8842029"/>
            <a:ext cx="3013763" cy="465455"/>
          </a:xfrm>
          <a:prstGeom prst="rect">
            <a:avLst/>
          </a:prstGeom>
        </p:spPr>
        <p:txBody>
          <a:bodyPr vert="horz" lIns="92930" tIns="46465" rIns="92930" bIns="46465" rtlCol="0" anchor="b"/>
          <a:lstStyle>
            <a:lvl1pPr algn="l">
              <a:defRPr sz="1200"/>
            </a:lvl1pPr>
          </a:lstStyle>
          <a:p>
            <a:endParaRPr lang="en-US"/>
          </a:p>
        </p:txBody>
      </p:sp>
      <p:sp>
        <p:nvSpPr>
          <p:cNvPr id="5" name="Slide Number Placeholder 4"/>
          <p:cNvSpPr>
            <a:spLocks noGrp="1"/>
          </p:cNvSpPr>
          <p:nvPr>
            <p:ph type="sldNum" sz="quarter" idx="3"/>
          </p:nvPr>
        </p:nvSpPr>
        <p:spPr>
          <a:xfrm>
            <a:off x="3939466" y="8842029"/>
            <a:ext cx="3013763" cy="465455"/>
          </a:xfrm>
          <a:prstGeom prst="rect">
            <a:avLst/>
          </a:prstGeom>
        </p:spPr>
        <p:txBody>
          <a:bodyPr vert="horz" lIns="92930" tIns="46465" rIns="92930" bIns="46465" rtlCol="0" anchor="b"/>
          <a:lstStyle>
            <a:lvl1pPr algn="r">
              <a:defRPr sz="1200"/>
            </a:lvl1pPr>
          </a:lstStyle>
          <a:p>
            <a:fld id="{C392A5C0-59CC-457D-9DD5-D01A1073C3E4}" type="slidenum">
              <a:rPr lang="en-US" smtClean="0"/>
              <a:t>‹#›</a:t>
            </a:fld>
            <a:endParaRPr lang="en-US"/>
          </a:p>
        </p:txBody>
      </p:sp>
    </p:spTree>
    <p:extLst>
      <p:ext uri="{BB962C8B-B14F-4D97-AF65-F5344CB8AC3E}">
        <p14:creationId xmlns:p14="http://schemas.microsoft.com/office/powerpoint/2010/main" val="5047225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AF8C8F-566C-40F2-AAEA-880512EBC0F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72960053"/>
      </p:ext>
    </p:extLst>
  </p:cSld>
  <p:clrMapOvr>
    <a:masterClrMapping/>
  </p:clrMapOvr>
  <p:transition advClick="0" advTm="6000">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F8C8F-566C-40F2-AAEA-880512EBC0F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675799284"/>
      </p:ext>
    </p:extLst>
  </p:cSld>
  <p:clrMapOvr>
    <a:masterClrMapping/>
  </p:clrMapOvr>
  <p:transition advClick="0" advTm="6000">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AF8C8F-566C-40F2-AAEA-880512EBC0F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3309153293"/>
      </p:ext>
    </p:extLst>
  </p:cSld>
  <p:clrMapOvr>
    <a:masterClrMapping/>
  </p:clrMapOvr>
  <p:transition advClick="0" advTm="6000">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AF8C8F-566C-40F2-AAEA-880512EBC0F2}"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3835467816"/>
      </p:ext>
    </p:extLst>
  </p:cSld>
  <p:clrMapOvr>
    <a:masterClrMapping/>
  </p:clrMapOvr>
  <p:transition advClick="0" advTm="6000">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AF8C8F-566C-40F2-AAEA-880512EBC0F2}" type="datetimeFigureOut">
              <a:rPr lang="en-US" smtClean="0"/>
              <a:t>1/11/2023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1048338929"/>
      </p:ext>
    </p:extLst>
  </p:cSld>
  <p:clrMapOvr>
    <a:masterClrMapping/>
  </p:clrMapOvr>
  <p:transition advClick="0" advTm="6000">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AF8C8F-566C-40F2-AAEA-880512EBC0F2}" type="datetimeFigureOut">
              <a:rPr lang="en-US" smtClean="0"/>
              <a:t>1/11/2023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3860908596"/>
      </p:ext>
    </p:extLst>
  </p:cSld>
  <p:clrMapOvr>
    <a:masterClrMapping/>
  </p:clrMapOvr>
  <p:transition advClick="0" advTm="6000">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F8C8F-566C-40F2-AAEA-880512EBC0F2}" type="datetimeFigureOut">
              <a:rPr lang="en-US" smtClean="0"/>
              <a:t>1/11/2023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2064339902"/>
      </p:ext>
    </p:extLst>
  </p:cSld>
  <p:clrMapOvr>
    <a:masterClrMapping/>
  </p:clrMapOvr>
  <p:transition advClick="0" advTm="6000">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AF8C8F-566C-40F2-AAEA-880512EBC0F2}"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2806320579"/>
      </p:ext>
    </p:extLst>
  </p:cSld>
  <p:clrMapOvr>
    <a:masterClrMapping/>
  </p:clrMapOvr>
  <p:transition advClick="0" advTm="6000">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AF8C8F-566C-40F2-AAEA-880512EBC0F2}" type="datetimeFigureOut">
              <a:rPr lang="en-US" smtClean="0"/>
              <a:t>1/11/2023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827943178"/>
      </p:ext>
    </p:extLst>
  </p:cSld>
  <p:clrMapOvr>
    <a:masterClrMapping/>
  </p:clrMapOvr>
  <p:transition advClick="0" advTm="6000">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F8C8F-566C-40F2-AAEA-880512EBC0F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3018963866"/>
      </p:ext>
    </p:extLst>
  </p:cSld>
  <p:clrMapOvr>
    <a:masterClrMapping/>
  </p:clrMapOvr>
  <p:transition advClick="0" advTm="6000">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F8C8F-566C-40F2-AAEA-880512EBC0F2}" type="datetimeFigureOut">
              <a:rPr lang="en-US" smtClean="0"/>
              <a:t>1/11/2023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89ABEE-2312-46D6-99E6-FCA808CB6BDE}" type="slidenum">
              <a:rPr lang="en-US" smtClean="0"/>
              <a:t>‹#›</a:t>
            </a:fld>
            <a:endParaRPr lang="en-US"/>
          </a:p>
        </p:txBody>
      </p:sp>
    </p:spTree>
    <p:extLst>
      <p:ext uri="{BB962C8B-B14F-4D97-AF65-F5344CB8AC3E}">
        <p14:creationId xmlns:p14="http://schemas.microsoft.com/office/powerpoint/2010/main" val="3562518730"/>
      </p:ext>
    </p:extLst>
  </p:cSld>
  <p:clrMapOvr>
    <a:masterClrMapping/>
  </p:clrMapOvr>
  <p:transition advClick="0" advTm="6000">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AF8C8F-566C-40F2-AAEA-880512EBC0F2}" type="datetimeFigureOut">
              <a:rPr lang="en-US" smtClean="0"/>
              <a:t>1/11/2023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89ABEE-2312-46D6-99E6-FCA808CB6BDE}" type="slidenum">
              <a:rPr lang="en-US" smtClean="0"/>
              <a:t>‹#›</a:t>
            </a:fld>
            <a:endParaRPr lang="en-US"/>
          </a:p>
        </p:txBody>
      </p:sp>
    </p:spTree>
    <p:extLst>
      <p:ext uri="{BB962C8B-B14F-4D97-AF65-F5344CB8AC3E}">
        <p14:creationId xmlns:p14="http://schemas.microsoft.com/office/powerpoint/2010/main" val="1451723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6000">
    <p:wheel spokes="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88.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05.png"/><Relationship Id="rId4" Type="http://schemas.openxmlformats.org/officeDocument/2006/relationships/image" Target="../media/image10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hyperlink" Target="https://www.nivocontrols.com/closed-pipe/electromagnetic-flow-meter" TargetMode="External"/><Relationship Id="rId7" Type="http://schemas.openxmlformats.org/officeDocument/2006/relationships/image" Target="../media/image116.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1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 y="228600"/>
            <a:ext cx="8915400" cy="6477000"/>
          </a:xfrm>
        </p:spPr>
        <p:txBody>
          <a:bodyPr>
            <a:normAutofit fontScale="90000"/>
          </a:bodyPr>
          <a:lstStyle/>
          <a:p>
            <a:r>
              <a:rPr lang="en-US" b="1" i="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a:r>
            <a:br>
              <a:rPr lang="en-US" b="1" i="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a:r>
            <a:br>
              <a:rPr lang="en-US"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a:r>
            <a:br>
              <a:rPr lang="en-US" b="1" i="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RIICO</a:t>
            </a:r>
            <a: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in collaboration with COSIDICI </a:t>
            </a:r>
            <a:b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presents</a:t>
            </a:r>
            <a:b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National Award Function – 2022</a:t>
            </a:r>
            <a:b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for</a:t>
            </a:r>
            <a:b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“Outstanding Entrepreneurs”</a:t>
            </a:r>
            <a:b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Funded By State Level Financial Institutions</a:t>
            </a:r>
            <a:br>
              <a:rPr lang="en-US" b="1" i="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b="1" cap="none"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a:t>
            </a:r>
            <a:r>
              <a:rPr lang="en-US" sz="3600" b="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On November 17, 2022 At  6.00 p.m.  Hotel </a:t>
            </a:r>
            <a:r>
              <a:rPr lang="en-US" sz="3600" b="1" spc="-100" dirty="0" err="1"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Indana</a:t>
            </a:r>
            <a:r>
              <a:rPr lang="en-US" sz="3600" b="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Palace, Jodhpur (Rajasthan) }</a:t>
            </a:r>
            <a:br>
              <a:rPr lang="en-US" sz="3600" b="1" spc="-100" dirty="0" smtClean="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endParaRPr lang="en-US" b="1" dirty="0"/>
          </a:p>
        </p:txBody>
      </p:sp>
      <p:pic>
        <p:nvPicPr>
          <p:cNvPr id="5" name="Picture 2" descr="C:\Users\i3\Documents\COSIDICI AWARDS\AWARDS-2022\riico-logo-bann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71450"/>
            <a:ext cx="1459230" cy="11962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final logo cosidc"/>
          <p:cNvPicPr/>
          <p:nvPr/>
        </p:nvPicPr>
        <p:blipFill>
          <a:blip r:embed="rId4"/>
          <a:srcRect/>
          <a:stretch>
            <a:fillRect/>
          </a:stretch>
        </p:blipFill>
        <p:spPr bwMode="auto">
          <a:xfrm>
            <a:off x="7612380" y="171450"/>
            <a:ext cx="1333500" cy="1139058"/>
          </a:xfrm>
          <a:prstGeom prst="rect">
            <a:avLst/>
          </a:prstGeom>
          <a:noFill/>
          <a:ln w="9525">
            <a:noFill/>
            <a:miter lim="800000"/>
            <a:headEnd/>
            <a:tailEnd/>
          </a:ln>
        </p:spPr>
      </p:pic>
    </p:spTree>
    <p:extLst>
      <p:ext uri="{BB962C8B-B14F-4D97-AF65-F5344CB8AC3E}">
        <p14:creationId xmlns:p14="http://schemas.microsoft.com/office/powerpoint/2010/main" val="4129587472"/>
      </p:ext>
    </p:extLst>
  </p:cSld>
  <p:clrMapOvr>
    <a:masterClrMapping/>
  </p:clrMapOvr>
  <p:transition advClick="0" advTm="6000">
    <p:wheel spokes="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200" b="1" cap="none" dirty="0" smtClean="0">
                <a:solidFill>
                  <a:schemeClr val="tx1"/>
                </a:solidFill>
                <a:latin typeface="Franklin Gothic Medium" pitchFamily="34" charset="0"/>
              </a:rPr>
              <a:t>Andhra Pradesh State Financial Corporation </a:t>
            </a:r>
            <a:r>
              <a:rPr lang="en-US" sz="3200" b="1" dirty="0" smtClean="0">
                <a:solidFill>
                  <a:schemeClr val="tx1"/>
                </a:solidFill>
                <a:latin typeface="Franklin Gothic Medium" pitchFamily="34" charset="0"/>
              </a:rPr>
              <a:t>{APSFC}, </a:t>
            </a:r>
            <a:r>
              <a:rPr lang="en-US" sz="3200" b="1" cap="none" dirty="0" smtClean="0">
                <a:solidFill>
                  <a:schemeClr val="tx1"/>
                </a:solidFill>
                <a:latin typeface="Franklin Gothic Medium" pitchFamily="34" charset="0"/>
              </a:rPr>
              <a:t>Vijayawada</a:t>
            </a:r>
            <a:br>
              <a:rPr lang="en-US" sz="32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200" b="1" dirty="0">
                <a:latin typeface="Franklin Gothic Medium" pitchFamily="34" charset="0"/>
              </a:rPr>
              <a:t>M/s. </a:t>
            </a:r>
            <a:r>
              <a:rPr lang="en-US" sz="3200" b="1" dirty="0" err="1">
                <a:latin typeface="Franklin Gothic Medium" pitchFamily="34" charset="0"/>
              </a:rPr>
              <a:t>Triovision</a:t>
            </a:r>
            <a:r>
              <a:rPr lang="en-US" sz="3200" b="1" dirty="0">
                <a:latin typeface="Franklin Gothic Medium" pitchFamily="34" charset="0"/>
              </a:rPr>
              <a:t> Composite Technologies Pvt. Ltd.</a:t>
            </a:r>
          </a:p>
        </p:txBody>
      </p:sp>
      <p:pic>
        <p:nvPicPr>
          <p:cNvPr id="4" name="image1.png"/>
          <p:cNvPicPr>
            <a:picLocks noGrp="1"/>
          </p:cNvPicPr>
          <p:nvPr>
            <p:ph idx="1"/>
          </p:nvPr>
        </p:nvPicPr>
        <p:blipFill rotWithShape="1">
          <a:blip r:embed="rId2" cstate="print"/>
          <a:srcRect r="69069"/>
          <a:stretch/>
        </p:blipFill>
        <p:spPr>
          <a:xfrm>
            <a:off x="304800" y="1981199"/>
            <a:ext cx="2163046" cy="37338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152400" y="5726668"/>
            <a:ext cx="2515240" cy="369332"/>
          </a:xfrm>
          <a:prstGeom prst="rect">
            <a:avLst/>
          </a:prstGeom>
        </p:spPr>
        <p:txBody>
          <a:bodyPr wrap="none">
            <a:spAutoFit/>
          </a:bodyPr>
          <a:lstStyle/>
          <a:p>
            <a:r>
              <a:rPr lang="en-US" b="1" dirty="0"/>
              <a:t>Sri </a:t>
            </a:r>
            <a:r>
              <a:rPr lang="en-US" b="1" dirty="0" err="1"/>
              <a:t>Nandan</a:t>
            </a:r>
            <a:r>
              <a:rPr lang="en-US" b="1" dirty="0"/>
              <a:t> Reddy MVBS</a:t>
            </a:r>
          </a:p>
        </p:txBody>
      </p:sp>
      <p:pic>
        <p:nvPicPr>
          <p:cNvPr id="6" name="image1.png"/>
          <p:cNvPicPr/>
          <p:nvPr/>
        </p:nvPicPr>
        <p:blipFill rotWithShape="1">
          <a:blip r:embed="rId2" cstate="print"/>
          <a:srcRect l="31673"/>
          <a:stretch/>
        </p:blipFill>
        <p:spPr>
          <a:xfrm>
            <a:off x="2819401" y="1981200"/>
            <a:ext cx="6096000" cy="44195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74702594"/>
      </p:ext>
    </p:extLst>
  </p:cSld>
  <p:clrMapOvr>
    <a:masterClrMapping/>
  </p:clrMapOvr>
  <p:transition advClick="0" advTm="6000">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200" b="1" cap="none" dirty="0" smtClean="0">
                <a:solidFill>
                  <a:schemeClr val="tx1"/>
                </a:solidFill>
                <a:latin typeface="Franklin Gothic Medium" pitchFamily="34" charset="0"/>
              </a:rPr>
              <a:t>Andhra Pradesh State Financial Corporation </a:t>
            </a:r>
            <a:r>
              <a:rPr lang="en-US" sz="3200" b="1" dirty="0" smtClean="0">
                <a:solidFill>
                  <a:schemeClr val="tx1"/>
                </a:solidFill>
                <a:latin typeface="Franklin Gothic Medium" pitchFamily="34" charset="0"/>
              </a:rPr>
              <a:t>{APSFC}, </a:t>
            </a:r>
            <a:r>
              <a:rPr lang="en-US" sz="3200" b="1" cap="none" dirty="0" smtClean="0">
                <a:solidFill>
                  <a:schemeClr val="tx1"/>
                </a:solidFill>
                <a:latin typeface="Franklin Gothic Medium" pitchFamily="34" charset="0"/>
              </a:rPr>
              <a:t>Vijayawada</a:t>
            </a:r>
            <a:br>
              <a:rPr lang="en-US" sz="32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200" b="1" dirty="0">
                <a:latin typeface="Franklin Gothic Medium" pitchFamily="34" charset="0"/>
              </a:rPr>
              <a:t>M/s. </a:t>
            </a:r>
            <a:r>
              <a:rPr lang="en-US" sz="3200" b="1" dirty="0" err="1">
                <a:latin typeface="Franklin Gothic Medium" pitchFamily="34" charset="0"/>
              </a:rPr>
              <a:t>Triovision</a:t>
            </a:r>
            <a:r>
              <a:rPr lang="en-US" sz="3200" b="1" dirty="0">
                <a:latin typeface="Franklin Gothic Medium" pitchFamily="34" charset="0"/>
              </a:rPr>
              <a:t> Composite Technologies Pvt. Ltd.</a:t>
            </a:r>
          </a:p>
        </p:txBody>
      </p:sp>
      <p:sp>
        <p:nvSpPr>
          <p:cNvPr id="3" name="Content Placeholder 2"/>
          <p:cNvSpPr>
            <a:spLocks noGrp="1"/>
          </p:cNvSpPr>
          <p:nvPr>
            <p:ph idx="1"/>
          </p:nvPr>
        </p:nvSpPr>
        <p:spPr>
          <a:xfrm>
            <a:off x="152400" y="2057400"/>
            <a:ext cx="8763000" cy="4648200"/>
          </a:xfrm>
        </p:spPr>
        <p:txBody>
          <a:bodyPr>
            <a:noAutofit/>
          </a:bodyPr>
          <a:lstStyle/>
          <a:p>
            <a:pPr marL="0" indent="0" algn="just">
              <a:buNone/>
            </a:pPr>
            <a:r>
              <a:rPr lang="en-US" sz="2350" dirty="0" smtClean="0">
                <a:latin typeface="Franklin Gothic Medium" pitchFamily="34" charset="0"/>
              </a:rPr>
              <a:t>Shri </a:t>
            </a:r>
            <a:r>
              <a:rPr lang="en-US" sz="2350" dirty="0" err="1">
                <a:latin typeface="Franklin Gothic Medium" pitchFamily="34" charset="0"/>
              </a:rPr>
              <a:t>Nandan</a:t>
            </a:r>
            <a:r>
              <a:rPr lang="en-US" sz="2350" dirty="0">
                <a:latin typeface="Franklin Gothic Medium" pitchFamily="34" charset="0"/>
              </a:rPr>
              <a:t> Reddy MVBS, established M/s </a:t>
            </a:r>
            <a:r>
              <a:rPr lang="en-US" sz="2350" dirty="0" err="1">
                <a:latin typeface="Franklin Gothic Medium" pitchFamily="34" charset="0"/>
              </a:rPr>
              <a:t>Triovision</a:t>
            </a:r>
            <a:r>
              <a:rPr lang="en-US" sz="2350" dirty="0">
                <a:latin typeface="Franklin Gothic Medium" pitchFamily="34" charset="0"/>
              </a:rPr>
              <a:t> Composite Technologies Pvt. Ltd. with financial assistance of Rs.340.00 lakhs Term Loan from APSFC.  The unit manufactures FRP Components and Tools.  The unit started its operations for growing demand of fiber reinforced composite for Indian and Global market. It has been offering Engineering, Tooling, Prototyping and Manufacturing of fiberglass parts under one roof which is a very unique characteristic. The unit has also diversified into various market segments viz. Automotive, Railway, Waterslide (amusement park), Wind and Architecture.  Its upcoming plans are to enter into Aerospace and </a:t>
            </a:r>
            <a:r>
              <a:rPr lang="en-US" sz="2350" dirty="0" err="1" smtClean="0">
                <a:latin typeface="Franklin Gothic Medium" pitchFamily="34" charset="0"/>
              </a:rPr>
              <a:t>Defence</a:t>
            </a:r>
            <a:r>
              <a:rPr lang="en-US" sz="2350" dirty="0" smtClean="0">
                <a:latin typeface="Franklin Gothic Medium" pitchFamily="34" charset="0"/>
              </a:rPr>
              <a:t> sector.  </a:t>
            </a:r>
            <a:r>
              <a:rPr lang="en-US" sz="2350" dirty="0">
                <a:latin typeface="Franklin Gothic Medium" pitchFamily="34" charset="0"/>
              </a:rPr>
              <a:t>The unit has won several awards from international trade shows.  Shri </a:t>
            </a:r>
            <a:r>
              <a:rPr lang="en-US" sz="2350" dirty="0" err="1">
                <a:latin typeface="Franklin Gothic Medium" pitchFamily="34" charset="0"/>
              </a:rPr>
              <a:t>Nandan</a:t>
            </a:r>
            <a:r>
              <a:rPr lang="en-US" sz="2350" dirty="0">
                <a:latin typeface="Franklin Gothic Medium" pitchFamily="34" charset="0"/>
              </a:rPr>
              <a:t> Reddy MVBS is being conferred with the ‘Best First Generation Entrepreneur’ award.    </a:t>
            </a:r>
          </a:p>
          <a:p>
            <a:endParaRPr lang="en-US" sz="2350" dirty="0"/>
          </a:p>
        </p:txBody>
      </p:sp>
    </p:spTree>
    <p:extLst>
      <p:ext uri="{BB962C8B-B14F-4D97-AF65-F5344CB8AC3E}">
        <p14:creationId xmlns:p14="http://schemas.microsoft.com/office/powerpoint/2010/main" val="1633788733"/>
      </p:ext>
    </p:extLst>
  </p:cSld>
  <p:clrMapOvr>
    <a:masterClrMapping/>
  </p:clrMapOvr>
  <p:transition advClick="0" advTm="6000">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200" b="1" cap="none" dirty="0" smtClean="0">
                <a:solidFill>
                  <a:schemeClr val="tx1"/>
                </a:solidFill>
                <a:latin typeface="Franklin Gothic Medium" pitchFamily="34" charset="0"/>
              </a:rPr>
              <a:t>Andhra Pradesh State Financial Corporation </a:t>
            </a:r>
            <a:r>
              <a:rPr lang="en-US" sz="3200" b="1" dirty="0" smtClean="0">
                <a:solidFill>
                  <a:schemeClr val="tx1"/>
                </a:solidFill>
                <a:latin typeface="Franklin Gothic Medium" pitchFamily="34" charset="0"/>
              </a:rPr>
              <a:t>{APSFC}, </a:t>
            </a:r>
            <a:r>
              <a:rPr lang="en-US" sz="3200" b="1" cap="none" dirty="0" smtClean="0">
                <a:solidFill>
                  <a:schemeClr val="tx1"/>
                </a:solidFill>
                <a:latin typeface="Franklin Gothic Medium" pitchFamily="34" charset="0"/>
              </a:rPr>
              <a:t>Vijayawada</a:t>
            </a:r>
            <a:br>
              <a:rPr lang="en-US" sz="32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200" b="1" dirty="0" smtClean="0">
                <a:latin typeface="Franklin Gothic Medium" pitchFamily="34" charset="0"/>
              </a:rPr>
              <a:t>M/</a:t>
            </a:r>
            <a:r>
              <a:rPr lang="en-US" sz="3200" b="1" dirty="0" err="1" smtClean="0">
                <a:latin typeface="Franklin Gothic Medium" pitchFamily="34" charset="0"/>
              </a:rPr>
              <a:t>S.Powerol</a:t>
            </a:r>
            <a:r>
              <a:rPr lang="en-US" sz="3200" b="1" dirty="0" smtClean="0">
                <a:latin typeface="Franklin Gothic Medium" pitchFamily="34" charset="0"/>
              </a:rPr>
              <a:t> Energy Systems</a:t>
            </a:r>
            <a:endParaRPr lang="en-US" sz="3200" b="1" dirty="0">
              <a:latin typeface="Franklin Gothic Medium"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132" y="2057400"/>
            <a:ext cx="5651544" cy="452437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 name="Picture 2" descr="C:\Users\i3\Documents\COSIDICI AWARDS\AWARDS-2022\AWARDEES\APSFC\fwdpowerolbalajisarvananphotopowerollogo\Balaji PHOTO.g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132"/>
          <a:stretch/>
        </p:blipFill>
        <p:spPr bwMode="auto">
          <a:xfrm>
            <a:off x="358664" y="1969532"/>
            <a:ext cx="2155936" cy="206906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7" name="Picture 3" descr="C:\Users\i3\Documents\COSIDICI AWARDS\AWARDS-2022\AWARDEES\APSFC\fwdpowerolbalajisarvananphotopowerollogo\Sarvanan PHOTO.jpg"/>
          <p:cNvPicPr>
            <a:picLocks noChangeAspect="1" noChangeArrowheads="1"/>
          </p:cNvPicPr>
          <p:nvPr/>
        </p:nvPicPr>
        <p:blipFill rotWithShape="1">
          <a:blip r:embed="rId4">
            <a:extLst>
              <a:ext uri="{28A0092B-C50C-407E-A947-70E740481C1C}">
                <a14:useLocalDpi xmlns:a14="http://schemas.microsoft.com/office/drawing/2010/main" val="0"/>
              </a:ext>
            </a:extLst>
          </a:blip>
          <a:srcRect t="6774"/>
          <a:stretch/>
        </p:blipFill>
        <p:spPr bwMode="auto">
          <a:xfrm>
            <a:off x="358664" y="4495800"/>
            <a:ext cx="2308336"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8664" y="4050268"/>
            <a:ext cx="2155936" cy="369332"/>
          </a:xfrm>
          <a:prstGeom prst="rect">
            <a:avLst/>
          </a:prstGeom>
          <a:noFill/>
        </p:spPr>
        <p:txBody>
          <a:bodyPr wrap="square" rtlCol="0">
            <a:spAutoFit/>
          </a:bodyPr>
          <a:lstStyle/>
          <a:p>
            <a:pPr algn="ctr"/>
            <a:r>
              <a:rPr lang="en-US" b="1" dirty="0" smtClean="0">
                <a:latin typeface="Franklin Gothic Book" pitchFamily="34" charset="0"/>
              </a:rPr>
              <a:t>Shri K. </a:t>
            </a:r>
            <a:r>
              <a:rPr lang="en-US" b="1" dirty="0" err="1" smtClean="0">
                <a:latin typeface="Franklin Gothic Book" pitchFamily="34" charset="0"/>
              </a:rPr>
              <a:t>Balaji</a:t>
            </a:r>
            <a:r>
              <a:rPr lang="en-US" b="1" dirty="0" smtClean="0">
                <a:latin typeface="Franklin Gothic Book" pitchFamily="34" charset="0"/>
              </a:rPr>
              <a:t> </a:t>
            </a:r>
            <a:endParaRPr lang="en-US" b="1" dirty="0">
              <a:latin typeface="Franklin Gothic Book" pitchFamily="34" charset="0"/>
            </a:endParaRPr>
          </a:p>
        </p:txBody>
      </p:sp>
      <p:sp>
        <p:nvSpPr>
          <p:cNvPr id="6" name="TextBox 5"/>
          <p:cNvSpPr txBox="1"/>
          <p:nvPr/>
        </p:nvSpPr>
        <p:spPr>
          <a:xfrm>
            <a:off x="358664" y="6400800"/>
            <a:ext cx="2308336" cy="369332"/>
          </a:xfrm>
          <a:prstGeom prst="rect">
            <a:avLst/>
          </a:prstGeom>
          <a:noFill/>
        </p:spPr>
        <p:txBody>
          <a:bodyPr wrap="square" rtlCol="0">
            <a:spAutoFit/>
          </a:bodyPr>
          <a:lstStyle/>
          <a:p>
            <a:pPr algn="ctr"/>
            <a:r>
              <a:rPr lang="en-IN" b="1" dirty="0">
                <a:latin typeface="Franklin Gothic Book" pitchFamily="34" charset="0"/>
              </a:rPr>
              <a:t>Shri N. B. </a:t>
            </a:r>
            <a:r>
              <a:rPr lang="en-IN" b="1" dirty="0" err="1">
                <a:latin typeface="Franklin Gothic Book" pitchFamily="34" charset="0"/>
              </a:rPr>
              <a:t>Sarvanan</a:t>
            </a:r>
            <a:r>
              <a:rPr lang="en-IN" b="1" dirty="0">
                <a:latin typeface="Franklin Gothic Book" pitchFamily="34" charset="0"/>
              </a:rPr>
              <a:t> </a:t>
            </a:r>
            <a:endParaRPr lang="en-US" b="1" dirty="0">
              <a:latin typeface="Franklin Gothic Book" pitchFamily="34" charset="0"/>
            </a:endParaRPr>
          </a:p>
        </p:txBody>
      </p:sp>
    </p:spTree>
    <p:extLst>
      <p:ext uri="{BB962C8B-B14F-4D97-AF65-F5344CB8AC3E}">
        <p14:creationId xmlns:p14="http://schemas.microsoft.com/office/powerpoint/2010/main" val="443892572"/>
      </p:ext>
    </p:extLst>
  </p:cSld>
  <p:clrMapOvr>
    <a:masterClrMapping/>
  </p:clrMapOvr>
  <p:transition advClick="0" advTm="6000">
    <p:wheel spokes="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200" b="1" cap="none" dirty="0" smtClean="0">
                <a:solidFill>
                  <a:schemeClr val="tx1"/>
                </a:solidFill>
                <a:latin typeface="Franklin Gothic Medium" pitchFamily="34" charset="0"/>
              </a:rPr>
              <a:t>Andhra Pradesh State Financial Corporation </a:t>
            </a:r>
            <a:r>
              <a:rPr lang="en-US" sz="3200" b="1" dirty="0" smtClean="0">
                <a:solidFill>
                  <a:schemeClr val="tx1"/>
                </a:solidFill>
                <a:latin typeface="Franklin Gothic Medium" pitchFamily="34" charset="0"/>
              </a:rPr>
              <a:t>{APSFC}, </a:t>
            </a:r>
            <a:r>
              <a:rPr lang="en-US" sz="3200" b="1" cap="none" dirty="0" smtClean="0">
                <a:solidFill>
                  <a:schemeClr val="tx1"/>
                </a:solidFill>
                <a:latin typeface="Franklin Gothic Medium" pitchFamily="34" charset="0"/>
              </a:rPr>
              <a:t>Vijayawada</a:t>
            </a:r>
            <a:br>
              <a:rPr lang="en-US" sz="32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200" b="1" dirty="0" smtClean="0">
                <a:latin typeface="Franklin Gothic Medium" pitchFamily="34" charset="0"/>
              </a:rPr>
              <a:t>M/</a:t>
            </a:r>
            <a:r>
              <a:rPr lang="en-US" sz="3200" b="1" dirty="0" err="1" smtClean="0">
                <a:latin typeface="Franklin Gothic Medium" pitchFamily="34" charset="0"/>
              </a:rPr>
              <a:t>S.Powerol</a:t>
            </a:r>
            <a:r>
              <a:rPr lang="en-US" sz="3200" b="1" dirty="0" smtClean="0">
                <a:latin typeface="Franklin Gothic Medium" pitchFamily="34" charset="0"/>
              </a:rPr>
              <a:t> Energy Systems</a:t>
            </a:r>
            <a:endParaRPr lang="en-US" sz="3200" b="1" dirty="0">
              <a:latin typeface="Franklin Gothic Medium" pitchFamily="34" charset="0"/>
            </a:endParaRPr>
          </a:p>
        </p:txBody>
      </p:sp>
      <p:sp>
        <p:nvSpPr>
          <p:cNvPr id="3" name="Content Placeholder 2"/>
          <p:cNvSpPr>
            <a:spLocks noGrp="1"/>
          </p:cNvSpPr>
          <p:nvPr>
            <p:ph idx="1"/>
          </p:nvPr>
        </p:nvSpPr>
        <p:spPr>
          <a:xfrm>
            <a:off x="152400" y="1905001"/>
            <a:ext cx="8839200" cy="4724400"/>
          </a:xfrm>
        </p:spPr>
        <p:txBody>
          <a:bodyPr>
            <a:noAutofit/>
          </a:bodyPr>
          <a:lstStyle/>
          <a:p>
            <a:pPr marL="0" indent="0" algn="just">
              <a:buNone/>
            </a:pPr>
            <a:r>
              <a:rPr lang="en-IN" sz="2500" b="1" dirty="0">
                <a:latin typeface="Franklin Gothic Book" pitchFamily="34" charset="0"/>
              </a:rPr>
              <a:t>Shri K. </a:t>
            </a:r>
            <a:r>
              <a:rPr lang="en-IN" sz="2500" b="1" dirty="0" err="1">
                <a:latin typeface="Franklin Gothic Book" pitchFamily="34" charset="0"/>
              </a:rPr>
              <a:t>Balaji</a:t>
            </a:r>
            <a:r>
              <a:rPr lang="en-IN" sz="2500" b="1" dirty="0">
                <a:latin typeface="Franklin Gothic Book" pitchFamily="34" charset="0"/>
              </a:rPr>
              <a:t> and Shri N. B. </a:t>
            </a:r>
            <a:r>
              <a:rPr lang="en-IN" sz="2500" b="1" dirty="0" err="1">
                <a:latin typeface="Franklin Gothic Book" pitchFamily="34" charset="0"/>
              </a:rPr>
              <a:t>Sarvanan</a:t>
            </a:r>
            <a:r>
              <a:rPr lang="en-IN" sz="2500" b="1" dirty="0">
                <a:latin typeface="Franklin Gothic Book" pitchFamily="34" charset="0"/>
              </a:rPr>
              <a:t> established M/s </a:t>
            </a:r>
            <a:r>
              <a:rPr lang="en-IN" sz="2500" b="1" dirty="0" err="1">
                <a:latin typeface="Franklin Gothic Book" pitchFamily="34" charset="0"/>
              </a:rPr>
              <a:t>Powerol</a:t>
            </a:r>
            <a:r>
              <a:rPr lang="en-IN" sz="2500" b="1" dirty="0">
                <a:latin typeface="Franklin Gothic Book" pitchFamily="34" charset="0"/>
              </a:rPr>
              <a:t> Energy Systems the first MSME company in India to design and develop indigenously India’s First special purpose machinery (SPM) for manufacturing large storage tanks and silos with financial assistance from APSFC.  The machinery is </a:t>
            </a:r>
            <a:r>
              <a:rPr lang="en-IN" sz="2500" b="1" dirty="0" smtClean="0">
                <a:latin typeface="Franklin Gothic Book" pitchFamily="34" charset="0"/>
              </a:rPr>
              <a:t>self-assembled </a:t>
            </a:r>
            <a:r>
              <a:rPr lang="en-IN" sz="2500" b="1" dirty="0">
                <a:latin typeface="Franklin Gothic Book" pitchFamily="34" charset="0"/>
              </a:rPr>
              <a:t>to reduce the manufacturing time and the labour cost of the silos. The nature of the products and the machinery attracts huge investment and therefore the development in this sector has been limited. This SPM is capable of manufacturing </a:t>
            </a:r>
            <a:r>
              <a:rPr lang="en-IN" sz="2500" b="1" dirty="0" err="1">
                <a:latin typeface="Franklin Gothic Book" pitchFamily="34" charset="0"/>
              </a:rPr>
              <a:t>Dia</a:t>
            </a:r>
            <a:r>
              <a:rPr lang="en-IN" sz="2500" b="1" dirty="0">
                <a:latin typeface="Franklin Gothic Book" pitchFamily="34" charset="0"/>
              </a:rPr>
              <a:t> up to 3200mm presently and can be increased </a:t>
            </a:r>
            <a:r>
              <a:rPr lang="en-IN" sz="2500" b="1" dirty="0" err="1">
                <a:latin typeface="Franklin Gothic Book" pitchFamily="34" charset="0"/>
              </a:rPr>
              <a:t>upto</a:t>
            </a:r>
            <a:r>
              <a:rPr lang="en-IN" sz="2500" b="1" dirty="0">
                <a:latin typeface="Franklin Gothic Book" pitchFamily="34" charset="0"/>
              </a:rPr>
              <a:t> 3700mm.  Shri K. </a:t>
            </a:r>
            <a:r>
              <a:rPr lang="en-IN" sz="2500" b="1" dirty="0" err="1">
                <a:latin typeface="Franklin Gothic Book" pitchFamily="34" charset="0"/>
              </a:rPr>
              <a:t>Balaji</a:t>
            </a:r>
            <a:r>
              <a:rPr lang="en-IN" sz="2500" b="1" dirty="0">
                <a:latin typeface="Franklin Gothic Book" pitchFamily="34" charset="0"/>
              </a:rPr>
              <a:t> is receiving the Best Entrepreneur award. </a:t>
            </a:r>
            <a:endParaRPr lang="en-US" sz="2500" b="1" dirty="0">
              <a:latin typeface="Franklin Gothic Book" pitchFamily="34" charset="0"/>
            </a:endParaRPr>
          </a:p>
          <a:p>
            <a:endParaRPr lang="en-US" sz="2750" b="1" dirty="0">
              <a:latin typeface="Franklin Gothic Book" pitchFamily="34" charset="0"/>
            </a:endParaRPr>
          </a:p>
        </p:txBody>
      </p:sp>
    </p:spTree>
    <p:extLst>
      <p:ext uri="{BB962C8B-B14F-4D97-AF65-F5344CB8AC3E}">
        <p14:creationId xmlns:p14="http://schemas.microsoft.com/office/powerpoint/2010/main" val="571307106"/>
      </p:ext>
    </p:extLst>
  </p:cSld>
  <p:clrMapOvr>
    <a:masterClrMapping/>
  </p:clrMapOvr>
  <p:transition advClick="0" advTm="6000">
    <p:wheel spokes="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Andhra Pradesh State Financial Corporation </a:t>
            </a:r>
            <a:r>
              <a:rPr lang="en-US" sz="3600" b="1" dirty="0" smtClean="0">
                <a:solidFill>
                  <a:schemeClr val="tx1"/>
                </a:solidFill>
                <a:latin typeface="Franklin Gothic Medium" pitchFamily="34" charset="0"/>
              </a:rPr>
              <a:t>{APSFC}, </a:t>
            </a:r>
            <a:r>
              <a:rPr lang="en-US" sz="3600" b="1" cap="none" dirty="0" smtClean="0">
                <a:solidFill>
                  <a:schemeClr val="tx1"/>
                </a:solidFill>
                <a:latin typeface="Franklin Gothic Medium" pitchFamily="34" charset="0"/>
              </a:rPr>
              <a:t>Vijayawada</a:t>
            </a:r>
            <a:br>
              <a:rPr lang="en-US" sz="3600"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3200" b="1" dirty="0" smtClean="0">
                <a:latin typeface="Franklin Gothic Medium" pitchFamily="34" charset="0"/>
              </a:rPr>
              <a:t>M/s </a:t>
            </a:r>
            <a:r>
              <a:rPr lang="en-US" sz="3200" b="1" dirty="0" err="1">
                <a:latin typeface="Franklin Gothic Medium" pitchFamily="34" charset="0"/>
              </a:rPr>
              <a:t>Satya</a:t>
            </a:r>
            <a:r>
              <a:rPr lang="en-US" sz="3200" b="1" dirty="0">
                <a:latin typeface="Franklin Gothic Medium" pitchFamily="34" charset="0"/>
              </a:rPr>
              <a:t> Sri </a:t>
            </a:r>
            <a:r>
              <a:rPr lang="en-US" sz="3200" b="1" dirty="0" err="1">
                <a:latin typeface="Franklin Gothic Medium" pitchFamily="34" charset="0"/>
              </a:rPr>
              <a:t>Parameshwara</a:t>
            </a:r>
            <a:r>
              <a:rPr lang="en-US" sz="3200" b="1" dirty="0">
                <a:latin typeface="Franklin Gothic Medium" pitchFamily="34" charset="0"/>
              </a:rPr>
              <a:t> UPVC Windows &amp; Doors</a:t>
            </a:r>
          </a:p>
        </p:txBody>
      </p:sp>
      <p:pic>
        <p:nvPicPr>
          <p:cNvPr id="4" name="image6.png"/>
          <p:cNvPicPr/>
          <p:nvPr/>
        </p:nvPicPr>
        <p:blipFill rotWithShape="1">
          <a:blip r:embed="rId2" cstate="print"/>
          <a:srcRect r="66147"/>
          <a:stretch/>
        </p:blipFill>
        <p:spPr>
          <a:xfrm>
            <a:off x="381000" y="2057400"/>
            <a:ext cx="2209800" cy="31242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Rectangle 4"/>
          <p:cNvSpPr/>
          <p:nvPr/>
        </p:nvSpPr>
        <p:spPr>
          <a:xfrm>
            <a:off x="304800" y="5193268"/>
            <a:ext cx="2438400" cy="369332"/>
          </a:xfrm>
          <a:prstGeom prst="rect">
            <a:avLst/>
          </a:prstGeom>
        </p:spPr>
        <p:txBody>
          <a:bodyPr wrap="square">
            <a:spAutoFit/>
          </a:bodyPr>
          <a:lstStyle/>
          <a:p>
            <a:r>
              <a:rPr lang="en-US" dirty="0">
                <a:latin typeface="Franklin Gothic Medium" pitchFamily="34" charset="0"/>
                <a:ea typeface="+mj-ea"/>
                <a:cs typeface="+mj-cs"/>
              </a:rPr>
              <a:t>Shri </a:t>
            </a:r>
            <a:r>
              <a:rPr lang="en-US" dirty="0" err="1">
                <a:latin typeface="Franklin Gothic Medium" pitchFamily="34" charset="0"/>
                <a:ea typeface="+mj-ea"/>
                <a:cs typeface="+mj-cs"/>
              </a:rPr>
              <a:t>Marisetti</a:t>
            </a:r>
            <a:r>
              <a:rPr lang="en-US" dirty="0">
                <a:latin typeface="Franklin Gothic Medium" pitchFamily="34" charset="0"/>
                <a:ea typeface="+mj-ea"/>
                <a:cs typeface="+mj-cs"/>
              </a:rPr>
              <a:t> </a:t>
            </a:r>
            <a:r>
              <a:rPr lang="en-US" dirty="0" err="1">
                <a:latin typeface="Franklin Gothic Medium" pitchFamily="34" charset="0"/>
                <a:ea typeface="+mj-ea"/>
                <a:cs typeface="+mj-cs"/>
              </a:rPr>
              <a:t>Srinivasu</a:t>
            </a:r>
            <a:endParaRPr lang="en-US" dirty="0">
              <a:latin typeface="Franklin Gothic Medium" pitchFamily="34" charset="0"/>
              <a:ea typeface="+mj-ea"/>
              <a:cs typeface="+mj-cs"/>
            </a:endParaRPr>
          </a:p>
        </p:txBody>
      </p:sp>
      <p:grpSp>
        <p:nvGrpSpPr>
          <p:cNvPr id="6" name="Group 2"/>
          <p:cNvGrpSpPr>
            <a:grpSpLocks/>
          </p:cNvGrpSpPr>
          <p:nvPr/>
        </p:nvGrpSpPr>
        <p:grpSpPr bwMode="auto">
          <a:xfrm>
            <a:off x="3124200" y="4155690"/>
            <a:ext cx="5762626" cy="2530860"/>
            <a:chOff x="1440" y="204"/>
            <a:chExt cx="8714" cy="513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 y="204"/>
              <a:ext cx="3974" cy="511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 y="281"/>
              <a:ext cx="4566" cy="505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grpSp>
      <p:pic>
        <p:nvPicPr>
          <p:cNvPr id="9" name="image6.png"/>
          <p:cNvPicPr/>
          <p:nvPr/>
        </p:nvPicPr>
        <p:blipFill rotWithShape="1">
          <a:blip r:embed="rId2" cstate="print"/>
          <a:srcRect l="33524"/>
          <a:stretch/>
        </p:blipFill>
        <p:spPr>
          <a:xfrm>
            <a:off x="3124199" y="2057400"/>
            <a:ext cx="5762625" cy="209829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553807688"/>
      </p:ext>
    </p:extLst>
  </p:cSld>
  <p:clrMapOvr>
    <a:masterClrMapping/>
  </p:clrMapOvr>
  <p:transition advClick="0" advTm="6000">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Andhra Pradesh State Financial Corporation </a:t>
            </a:r>
            <a:r>
              <a:rPr lang="en-US" sz="3600" b="1" dirty="0" smtClean="0">
                <a:solidFill>
                  <a:schemeClr val="tx1"/>
                </a:solidFill>
                <a:latin typeface="Franklin Gothic Medium" pitchFamily="34" charset="0"/>
              </a:rPr>
              <a:t>{APSFC}, </a:t>
            </a:r>
            <a:r>
              <a:rPr lang="en-US" sz="3600" b="1" cap="none" dirty="0" smtClean="0">
                <a:solidFill>
                  <a:schemeClr val="tx1"/>
                </a:solidFill>
                <a:latin typeface="Franklin Gothic Medium" pitchFamily="34" charset="0"/>
              </a:rPr>
              <a:t>Vijayawada</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200" b="1" dirty="0" smtClean="0">
                <a:latin typeface="Franklin Gothic Medium" pitchFamily="34" charset="0"/>
              </a:rPr>
              <a:t>M/s </a:t>
            </a:r>
            <a:r>
              <a:rPr lang="en-US" sz="3200" b="1" dirty="0" err="1">
                <a:latin typeface="Franklin Gothic Medium" pitchFamily="34" charset="0"/>
              </a:rPr>
              <a:t>Satya</a:t>
            </a:r>
            <a:r>
              <a:rPr lang="en-US" sz="3200" b="1" dirty="0">
                <a:latin typeface="Franklin Gothic Medium" pitchFamily="34" charset="0"/>
              </a:rPr>
              <a:t> Sri </a:t>
            </a:r>
            <a:r>
              <a:rPr lang="en-US" sz="3200" b="1" dirty="0" err="1">
                <a:latin typeface="Franklin Gothic Medium" pitchFamily="34" charset="0"/>
              </a:rPr>
              <a:t>Parameshwara</a:t>
            </a:r>
            <a:r>
              <a:rPr lang="en-US" sz="3200" b="1" dirty="0">
                <a:latin typeface="Franklin Gothic Medium" pitchFamily="34" charset="0"/>
              </a:rPr>
              <a:t> UPVC Windows &amp; Doors</a:t>
            </a:r>
          </a:p>
        </p:txBody>
      </p:sp>
      <p:sp>
        <p:nvSpPr>
          <p:cNvPr id="3" name="Content Placeholder 2"/>
          <p:cNvSpPr>
            <a:spLocks noGrp="1"/>
          </p:cNvSpPr>
          <p:nvPr>
            <p:ph idx="1"/>
          </p:nvPr>
        </p:nvSpPr>
        <p:spPr>
          <a:xfrm>
            <a:off x="152400" y="2057400"/>
            <a:ext cx="8763000" cy="4648200"/>
          </a:xfrm>
        </p:spPr>
        <p:txBody>
          <a:bodyPr>
            <a:normAutofit fontScale="85000" lnSpcReduction="20000"/>
          </a:bodyPr>
          <a:lstStyle/>
          <a:p>
            <a:pPr marL="0" indent="0" algn="just">
              <a:buNone/>
            </a:pPr>
            <a:r>
              <a:rPr lang="en-IN" sz="3600" dirty="0">
                <a:latin typeface="Franklin Gothic Medium" pitchFamily="34" charset="0"/>
              </a:rPr>
              <a:t>M/s. </a:t>
            </a:r>
            <a:r>
              <a:rPr lang="en-IN" sz="3600" dirty="0" err="1">
                <a:latin typeface="Franklin Gothic Medium" pitchFamily="34" charset="0"/>
              </a:rPr>
              <a:t>Satya</a:t>
            </a:r>
            <a:r>
              <a:rPr lang="en-IN" sz="3600" dirty="0">
                <a:latin typeface="Franklin Gothic Medium" pitchFamily="34" charset="0"/>
              </a:rPr>
              <a:t> Sri </a:t>
            </a:r>
            <a:r>
              <a:rPr lang="en-IN" sz="3600" dirty="0" err="1">
                <a:latin typeface="Franklin Gothic Medium" pitchFamily="34" charset="0"/>
              </a:rPr>
              <a:t>Parameshwara</a:t>
            </a:r>
            <a:r>
              <a:rPr lang="en-IN" sz="3600" dirty="0">
                <a:latin typeface="Franklin Gothic Medium" pitchFamily="34" charset="0"/>
              </a:rPr>
              <a:t> UPVC Windows &amp; Doors was established by Shri </a:t>
            </a:r>
            <a:r>
              <a:rPr lang="en-IN" sz="3600" dirty="0" err="1">
                <a:latin typeface="Franklin Gothic Medium" pitchFamily="34" charset="0"/>
              </a:rPr>
              <a:t>Marisetti</a:t>
            </a:r>
            <a:r>
              <a:rPr lang="en-IN" sz="3600" dirty="0">
                <a:latin typeface="Franklin Gothic Medium" pitchFamily="34" charset="0"/>
              </a:rPr>
              <a:t> </a:t>
            </a:r>
            <a:r>
              <a:rPr lang="en-IN" sz="3600" dirty="0" err="1">
                <a:latin typeface="Franklin Gothic Medium" pitchFamily="34" charset="0"/>
              </a:rPr>
              <a:t>Srinivasu</a:t>
            </a:r>
            <a:r>
              <a:rPr lang="en-IN" sz="3600" dirty="0">
                <a:latin typeface="Franklin Gothic Medium" pitchFamily="34" charset="0"/>
              </a:rPr>
              <a:t> with the financial assistance of Rs. 30.00 lakhs under Young Entrepreneurs Scheme of APSFC during the year 2019.  UPVC Windows &amp; Doors are used in commercial and residential space on a large scale owing to its insulation properties. This is a substitute for wooden doors and windows.  Demand for the product is high &amp; is expected to increase further.  Shri </a:t>
            </a:r>
            <a:r>
              <a:rPr lang="en-IN" sz="3600" dirty="0" err="1">
                <a:latin typeface="Franklin Gothic Medium" pitchFamily="34" charset="0"/>
              </a:rPr>
              <a:t>Marisetti</a:t>
            </a:r>
            <a:r>
              <a:rPr lang="en-IN" sz="3600" dirty="0">
                <a:latin typeface="Franklin Gothic Medium" pitchFamily="34" charset="0"/>
              </a:rPr>
              <a:t> </a:t>
            </a:r>
            <a:r>
              <a:rPr lang="en-IN" sz="3600" dirty="0" err="1">
                <a:latin typeface="Franklin Gothic Medium" pitchFamily="34" charset="0"/>
              </a:rPr>
              <a:t>Srinivasu</a:t>
            </a:r>
            <a:r>
              <a:rPr lang="en-IN" sz="3600" dirty="0">
                <a:latin typeface="Franklin Gothic Medium" pitchFamily="34" charset="0"/>
              </a:rPr>
              <a:t> is being awarded as the Best First Generation Entrepreneur.</a:t>
            </a:r>
            <a:endParaRPr lang="en-US" sz="3600" dirty="0">
              <a:latin typeface="Franklin Gothic Medium" pitchFamily="34" charset="0"/>
            </a:endParaRPr>
          </a:p>
          <a:p>
            <a:endParaRPr lang="en-US" dirty="0"/>
          </a:p>
        </p:txBody>
      </p:sp>
    </p:spTree>
    <p:extLst>
      <p:ext uri="{BB962C8B-B14F-4D97-AF65-F5344CB8AC3E}">
        <p14:creationId xmlns:p14="http://schemas.microsoft.com/office/powerpoint/2010/main" val="4290382925"/>
      </p:ext>
    </p:extLst>
  </p:cSld>
  <p:clrMapOvr>
    <a:masterClrMapping/>
  </p:clrMapOvr>
  <p:transition advClick="0" advTm="6000">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Andhra Pradesh State Financial Corporation </a:t>
            </a:r>
            <a:r>
              <a:rPr lang="en-US" sz="3600" b="1" dirty="0" smtClean="0">
                <a:solidFill>
                  <a:schemeClr val="tx1"/>
                </a:solidFill>
                <a:latin typeface="Franklin Gothic Medium" pitchFamily="34" charset="0"/>
              </a:rPr>
              <a:t>{APSFC}, </a:t>
            </a:r>
            <a:r>
              <a:rPr lang="en-US" sz="3600" b="1" cap="none" dirty="0" smtClean="0">
                <a:solidFill>
                  <a:schemeClr val="tx1"/>
                </a:solidFill>
                <a:latin typeface="Franklin Gothic Medium" pitchFamily="34" charset="0"/>
              </a:rPr>
              <a:t>Vijayawada</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600" b="1" dirty="0">
                <a:latin typeface="Franklin Gothic Medium" pitchFamily="34" charset="0"/>
              </a:rPr>
              <a:t>M/s. </a:t>
            </a:r>
            <a:r>
              <a:rPr lang="en-US" sz="3600" b="1" dirty="0" err="1">
                <a:latin typeface="Franklin Gothic Medium" pitchFamily="34" charset="0"/>
              </a:rPr>
              <a:t>Srinivasa</a:t>
            </a:r>
            <a:r>
              <a:rPr lang="en-US" sz="3600" b="1" dirty="0">
                <a:latin typeface="Franklin Gothic Medium" pitchFamily="34" charset="0"/>
              </a:rPr>
              <a:t> </a:t>
            </a:r>
            <a:r>
              <a:rPr lang="en-US" sz="3600" b="1" dirty="0" err="1">
                <a:latin typeface="Franklin Gothic Medium" pitchFamily="34" charset="0"/>
              </a:rPr>
              <a:t>Roofings</a:t>
            </a:r>
            <a:endParaRPr lang="en-US" sz="3600" b="1" dirty="0">
              <a:latin typeface="Franklin Gothic Medium" pitchFamily="34" charset="0"/>
            </a:endParaRPr>
          </a:p>
        </p:txBody>
      </p:sp>
      <p:pic>
        <p:nvPicPr>
          <p:cNvPr id="3" name="image9.png"/>
          <p:cNvPicPr/>
          <p:nvPr/>
        </p:nvPicPr>
        <p:blipFill rotWithShape="1">
          <a:blip r:embed="rId2" cstate="print"/>
          <a:srcRect l="4818" t="17317" r="77871" b="30733"/>
          <a:stretch/>
        </p:blipFill>
        <p:spPr>
          <a:xfrm>
            <a:off x="228600" y="2133600"/>
            <a:ext cx="2590800" cy="31242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image9.png"/>
          <p:cNvPicPr/>
          <p:nvPr/>
        </p:nvPicPr>
        <p:blipFill rotWithShape="1">
          <a:blip r:embed="rId2" cstate="print"/>
          <a:srcRect l="29699"/>
          <a:stretch/>
        </p:blipFill>
        <p:spPr>
          <a:xfrm>
            <a:off x="3124200" y="2133600"/>
            <a:ext cx="5791200" cy="2209800"/>
          </a:xfrm>
          <a:prstGeom prst="rect">
            <a:avLst/>
          </a:prstGeom>
          <a:ln w="88900" cap="sq" cmpd="thickThin">
            <a:solidFill>
              <a:srgbClr val="000000"/>
            </a:solidFill>
            <a:prstDash val="solid"/>
            <a:miter lim="800000"/>
          </a:ln>
          <a:effectLst>
            <a:innerShdw blurRad="76200">
              <a:srgbClr val="000000"/>
            </a:innerShdw>
          </a:effectLst>
        </p:spPr>
      </p:pic>
      <p:pic>
        <p:nvPicPr>
          <p:cNvPr id="5" name="image10.jpeg"/>
          <p:cNvPicPr/>
          <p:nvPr/>
        </p:nvPicPr>
        <p:blipFill rotWithShape="1">
          <a:blip r:embed="rId3" cstate="print"/>
          <a:srcRect l="2807" t="8249"/>
          <a:stretch/>
        </p:blipFill>
        <p:spPr>
          <a:xfrm>
            <a:off x="3124200" y="4495800"/>
            <a:ext cx="5791200" cy="2076450"/>
          </a:xfrm>
          <a:prstGeom prst="rect">
            <a:avLst/>
          </a:prstGeom>
          <a:ln w="88900" cap="sq" cmpd="thickThin">
            <a:solidFill>
              <a:srgbClr val="000000"/>
            </a:solidFill>
            <a:prstDash val="solid"/>
            <a:miter lim="800000"/>
          </a:ln>
          <a:effectLst>
            <a:innerShdw blurRad="76200">
              <a:srgbClr val="000000"/>
            </a:innerShdw>
          </a:effectLst>
        </p:spPr>
      </p:pic>
      <p:sp>
        <p:nvSpPr>
          <p:cNvPr id="6" name="Rectangle 5"/>
          <p:cNvSpPr/>
          <p:nvPr/>
        </p:nvSpPr>
        <p:spPr>
          <a:xfrm>
            <a:off x="0" y="5314890"/>
            <a:ext cx="3063211" cy="400110"/>
          </a:xfrm>
          <a:prstGeom prst="rect">
            <a:avLst/>
          </a:prstGeom>
        </p:spPr>
        <p:txBody>
          <a:bodyPr wrap="none">
            <a:spAutoFit/>
          </a:bodyPr>
          <a:lstStyle/>
          <a:p>
            <a:r>
              <a:rPr lang="en-US" sz="2000" b="1" dirty="0" smtClean="0"/>
              <a:t>Shri </a:t>
            </a:r>
            <a:r>
              <a:rPr lang="en-US" sz="2000" b="1" dirty="0" err="1"/>
              <a:t>Kolli</a:t>
            </a:r>
            <a:r>
              <a:rPr lang="en-US" sz="2000" b="1" dirty="0"/>
              <a:t> </a:t>
            </a:r>
            <a:r>
              <a:rPr lang="en-US" sz="2000" b="1" dirty="0" err="1"/>
              <a:t>Srinivasulu</a:t>
            </a:r>
            <a:r>
              <a:rPr lang="en-US" sz="2000" b="1" dirty="0"/>
              <a:t> Reddy</a:t>
            </a:r>
          </a:p>
        </p:txBody>
      </p:sp>
    </p:spTree>
    <p:extLst>
      <p:ext uri="{BB962C8B-B14F-4D97-AF65-F5344CB8AC3E}">
        <p14:creationId xmlns:p14="http://schemas.microsoft.com/office/powerpoint/2010/main" val="3701836824"/>
      </p:ext>
    </p:extLst>
  </p:cSld>
  <p:clrMapOvr>
    <a:masterClrMapping/>
  </p:clrMapOvr>
  <p:transition advClick="0" advTm="6000">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Andhra Pradesh State Financial Corporation </a:t>
            </a:r>
            <a:r>
              <a:rPr lang="en-US" sz="3600" b="1" dirty="0" smtClean="0">
                <a:solidFill>
                  <a:schemeClr val="tx1"/>
                </a:solidFill>
                <a:latin typeface="Franklin Gothic Medium" pitchFamily="34" charset="0"/>
              </a:rPr>
              <a:t>{APSFC}, </a:t>
            </a:r>
            <a:r>
              <a:rPr lang="en-US" sz="3600" b="1" cap="none" dirty="0" smtClean="0">
                <a:solidFill>
                  <a:schemeClr val="tx1"/>
                </a:solidFill>
                <a:latin typeface="Franklin Gothic Medium" pitchFamily="34" charset="0"/>
              </a:rPr>
              <a:t>Vijayawada</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600" b="1" dirty="0">
                <a:latin typeface="Franklin Gothic Medium" pitchFamily="34" charset="0"/>
              </a:rPr>
              <a:t>M/s. </a:t>
            </a:r>
            <a:r>
              <a:rPr lang="en-US" sz="3600" b="1" dirty="0" err="1">
                <a:latin typeface="Franklin Gothic Medium" pitchFamily="34" charset="0"/>
              </a:rPr>
              <a:t>Srinivasa</a:t>
            </a:r>
            <a:r>
              <a:rPr lang="en-US" sz="3600" b="1" dirty="0">
                <a:latin typeface="Franklin Gothic Medium" pitchFamily="34" charset="0"/>
              </a:rPr>
              <a:t> </a:t>
            </a:r>
            <a:r>
              <a:rPr lang="en-US" sz="3600" b="1" dirty="0" err="1">
                <a:latin typeface="Franklin Gothic Medium" pitchFamily="34" charset="0"/>
              </a:rPr>
              <a:t>Roofings</a:t>
            </a:r>
            <a:endParaRPr lang="en-US" sz="3600" b="1" dirty="0">
              <a:latin typeface="Franklin Gothic Medium" pitchFamily="34" charset="0"/>
            </a:endParaRPr>
          </a:p>
        </p:txBody>
      </p:sp>
      <p:sp>
        <p:nvSpPr>
          <p:cNvPr id="3" name="Content Placeholder 2"/>
          <p:cNvSpPr>
            <a:spLocks noGrp="1"/>
          </p:cNvSpPr>
          <p:nvPr>
            <p:ph idx="1"/>
          </p:nvPr>
        </p:nvSpPr>
        <p:spPr>
          <a:xfrm>
            <a:off x="304800" y="2057400"/>
            <a:ext cx="8610600" cy="4648200"/>
          </a:xfrm>
        </p:spPr>
        <p:txBody>
          <a:bodyPr>
            <a:normAutofit/>
          </a:bodyPr>
          <a:lstStyle/>
          <a:p>
            <a:pPr marL="0" indent="0" algn="just">
              <a:buNone/>
            </a:pPr>
            <a:r>
              <a:rPr lang="en-IN" sz="3600" dirty="0">
                <a:latin typeface="Franklin Gothic Medium" pitchFamily="34" charset="0"/>
              </a:rPr>
              <a:t>Shri </a:t>
            </a:r>
            <a:r>
              <a:rPr lang="en-IN" sz="3600" dirty="0" err="1">
                <a:latin typeface="Franklin Gothic Medium" pitchFamily="34" charset="0"/>
              </a:rPr>
              <a:t>Kolli</a:t>
            </a:r>
            <a:r>
              <a:rPr lang="en-IN" sz="3600" dirty="0">
                <a:latin typeface="Franklin Gothic Medium" pitchFamily="34" charset="0"/>
              </a:rPr>
              <a:t> </a:t>
            </a:r>
            <a:r>
              <a:rPr lang="en-IN" sz="3600" dirty="0" err="1">
                <a:latin typeface="Franklin Gothic Medium" pitchFamily="34" charset="0"/>
              </a:rPr>
              <a:t>Srinivasulu</a:t>
            </a:r>
            <a:r>
              <a:rPr lang="en-IN" sz="3600" dirty="0">
                <a:latin typeface="Franklin Gothic Medium" pitchFamily="34" charset="0"/>
              </a:rPr>
              <a:t> Reddy established M/s. </a:t>
            </a:r>
            <a:r>
              <a:rPr lang="en-IN" sz="3600" dirty="0" err="1">
                <a:latin typeface="Franklin Gothic Medium" pitchFamily="34" charset="0"/>
              </a:rPr>
              <a:t>Srinivasa</a:t>
            </a:r>
            <a:r>
              <a:rPr lang="en-IN" sz="3600" dirty="0">
                <a:latin typeface="Franklin Gothic Medium" pitchFamily="34" charset="0"/>
              </a:rPr>
              <a:t> </a:t>
            </a:r>
            <a:r>
              <a:rPr lang="en-IN" sz="3600" dirty="0" err="1">
                <a:latin typeface="Franklin Gothic Medium" pitchFamily="34" charset="0"/>
              </a:rPr>
              <a:t>Roofings</a:t>
            </a:r>
            <a:r>
              <a:rPr lang="en-IN" sz="3600" dirty="0">
                <a:latin typeface="Franklin Gothic Medium" pitchFamily="34" charset="0"/>
              </a:rPr>
              <a:t>, with term loan of Rs 50.00 lakhs from APSFC to manufacture Colour Coated </a:t>
            </a:r>
            <a:r>
              <a:rPr lang="en-IN" sz="3600" dirty="0" err="1">
                <a:latin typeface="Franklin Gothic Medium" pitchFamily="34" charset="0"/>
              </a:rPr>
              <a:t>Galvalume</a:t>
            </a:r>
            <a:r>
              <a:rPr lang="en-IN" sz="3600" dirty="0">
                <a:latin typeface="Franklin Gothic Medium" pitchFamily="34" charset="0"/>
              </a:rPr>
              <a:t> Roofing Sheets (Fabrication) in SPSR Nellore District. The promoter commenced commercial operations satisfactorily and is being given the Best Entrepreneur award.</a:t>
            </a:r>
            <a:endParaRPr lang="en-US" sz="3600" dirty="0">
              <a:latin typeface="Franklin Gothic Medium" pitchFamily="34" charset="0"/>
            </a:endParaRPr>
          </a:p>
          <a:p>
            <a:endParaRPr lang="en-US" dirty="0"/>
          </a:p>
        </p:txBody>
      </p:sp>
    </p:spTree>
    <p:extLst>
      <p:ext uri="{BB962C8B-B14F-4D97-AF65-F5344CB8AC3E}">
        <p14:creationId xmlns:p14="http://schemas.microsoft.com/office/powerpoint/2010/main" val="814968869"/>
      </p:ext>
    </p:extLst>
  </p:cSld>
  <p:clrMapOvr>
    <a:masterClrMapping/>
  </p:clrMapOvr>
  <p:transition advClick="0" advTm="6000">
    <p:wheel spokes="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Andhra Pradesh State Financial Corporation </a:t>
            </a:r>
            <a:r>
              <a:rPr lang="en-US" sz="3600" b="1" dirty="0" smtClean="0">
                <a:solidFill>
                  <a:schemeClr val="tx1"/>
                </a:solidFill>
                <a:latin typeface="Franklin Gothic Medium" pitchFamily="34" charset="0"/>
              </a:rPr>
              <a:t>{APSFC}, </a:t>
            </a:r>
            <a:r>
              <a:rPr lang="en-US" sz="3600" b="1" cap="none" dirty="0" smtClean="0">
                <a:solidFill>
                  <a:schemeClr val="tx1"/>
                </a:solidFill>
                <a:latin typeface="Franklin Gothic Medium" pitchFamily="34" charset="0"/>
              </a:rPr>
              <a:t>Vijayawada</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600" b="1" dirty="0">
                <a:latin typeface="Franklin Gothic Medium" pitchFamily="34" charset="0"/>
              </a:rPr>
              <a:t>M/s. JMB Rocks</a:t>
            </a:r>
          </a:p>
        </p:txBody>
      </p:sp>
      <p:pic>
        <p:nvPicPr>
          <p:cNvPr id="4" name="image11.png"/>
          <p:cNvPicPr/>
          <p:nvPr/>
        </p:nvPicPr>
        <p:blipFill rotWithShape="1">
          <a:blip r:embed="rId2" cstate="print"/>
          <a:srcRect r="69122"/>
          <a:stretch/>
        </p:blipFill>
        <p:spPr>
          <a:xfrm>
            <a:off x="228600" y="2133600"/>
            <a:ext cx="2438399" cy="3383280"/>
          </a:xfrm>
          <a:prstGeom prst="rect">
            <a:avLst/>
          </a:prstGeom>
          <a:ln w="88900" cap="sq" cmpd="thickThin">
            <a:solidFill>
              <a:srgbClr val="000000"/>
            </a:solidFill>
            <a:prstDash val="solid"/>
            <a:miter lim="800000"/>
          </a:ln>
          <a:effectLst>
            <a:innerShdw blurRad="76200">
              <a:srgbClr val="000000"/>
            </a:innerShdw>
          </a:effectLst>
        </p:spPr>
      </p:pic>
      <p:pic>
        <p:nvPicPr>
          <p:cNvPr id="5" name="image11.png"/>
          <p:cNvPicPr/>
          <p:nvPr/>
        </p:nvPicPr>
        <p:blipFill rotWithShape="1">
          <a:blip r:embed="rId2" cstate="print"/>
          <a:srcRect l="31215"/>
          <a:stretch/>
        </p:blipFill>
        <p:spPr>
          <a:xfrm>
            <a:off x="2834640" y="2133600"/>
            <a:ext cx="6004560" cy="2133600"/>
          </a:xfrm>
          <a:prstGeom prst="rect">
            <a:avLst/>
          </a:prstGeom>
          <a:ln w="88900" cap="sq" cmpd="thickThin">
            <a:solidFill>
              <a:srgbClr val="000000"/>
            </a:solidFill>
            <a:prstDash val="solid"/>
            <a:miter lim="800000"/>
          </a:ln>
          <a:effectLst>
            <a:innerShdw blurRad="76200">
              <a:srgbClr val="000000"/>
            </a:innerShdw>
          </a:effectLst>
        </p:spPr>
      </p:pic>
      <p:pic>
        <p:nvPicPr>
          <p:cNvPr id="6" name="image12.png"/>
          <p:cNvPicPr/>
          <p:nvPr/>
        </p:nvPicPr>
        <p:blipFill>
          <a:blip r:embed="rId3" cstate="print"/>
          <a:stretch>
            <a:fillRect/>
          </a:stretch>
        </p:blipFill>
        <p:spPr>
          <a:xfrm>
            <a:off x="2834641" y="4343400"/>
            <a:ext cx="6004560" cy="2209800"/>
          </a:xfrm>
          <a:prstGeom prst="rect">
            <a:avLst/>
          </a:prstGeom>
          <a:ln w="88900" cap="sq" cmpd="thickThin">
            <a:solidFill>
              <a:srgbClr val="000000"/>
            </a:solidFill>
            <a:prstDash val="solid"/>
            <a:miter lim="800000"/>
          </a:ln>
          <a:effectLst>
            <a:innerShdw blurRad="76200">
              <a:srgbClr val="000000"/>
            </a:innerShdw>
          </a:effectLst>
        </p:spPr>
      </p:pic>
      <p:sp>
        <p:nvSpPr>
          <p:cNvPr id="7" name="Rectangle 6"/>
          <p:cNvSpPr/>
          <p:nvPr/>
        </p:nvSpPr>
        <p:spPr>
          <a:xfrm>
            <a:off x="152400" y="5498068"/>
            <a:ext cx="2323008" cy="400110"/>
          </a:xfrm>
          <a:prstGeom prst="rect">
            <a:avLst/>
          </a:prstGeom>
        </p:spPr>
        <p:txBody>
          <a:bodyPr wrap="none">
            <a:spAutoFit/>
          </a:bodyPr>
          <a:lstStyle/>
          <a:p>
            <a:r>
              <a:rPr lang="en-US" sz="2000" b="1" dirty="0" smtClean="0"/>
              <a:t>Shri </a:t>
            </a:r>
            <a:r>
              <a:rPr lang="en-US" sz="2000" b="1" dirty="0"/>
              <a:t>Sanjay </a:t>
            </a:r>
            <a:r>
              <a:rPr lang="en-US" sz="2000" b="1" dirty="0" err="1"/>
              <a:t>Bagariya</a:t>
            </a:r>
            <a:endParaRPr lang="en-US" sz="2000" b="1" dirty="0"/>
          </a:p>
        </p:txBody>
      </p:sp>
    </p:spTree>
    <p:extLst>
      <p:ext uri="{BB962C8B-B14F-4D97-AF65-F5344CB8AC3E}">
        <p14:creationId xmlns:p14="http://schemas.microsoft.com/office/powerpoint/2010/main" val="3842919111"/>
      </p:ext>
    </p:extLst>
  </p:cSld>
  <p:clrMapOvr>
    <a:masterClrMapping/>
  </p:clrMapOvr>
  <p:transition advClick="0" advTm="6000">
    <p:wheel spokes="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Andhra Pradesh State Financial Corporation </a:t>
            </a:r>
            <a:r>
              <a:rPr lang="en-US" sz="3600" b="1" dirty="0" smtClean="0">
                <a:solidFill>
                  <a:schemeClr val="tx1"/>
                </a:solidFill>
                <a:latin typeface="Franklin Gothic Medium" pitchFamily="34" charset="0"/>
              </a:rPr>
              <a:t>{APSFC}, </a:t>
            </a:r>
            <a:r>
              <a:rPr lang="en-US" sz="3600" b="1" cap="none" dirty="0" smtClean="0">
                <a:solidFill>
                  <a:schemeClr val="tx1"/>
                </a:solidFill>
                <a:latin typeface="Franklin Gothic Medium" pitchFamily="34" charset="0"/>
              </a:rPr>
              <a:t>Vijayawada</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600" b="1" dirty="0">
                <a:latin typeface="Franklin Gothic Medium" pitchFamily="34" charset="0"/>
              </a:rPr>
              <a:t>M/s. JMB Rocks</a:t>
            </a:r>
          </a:p>
        </p:txBody>
      </p:sp>
      <p:sp>
        <p:nvSpPr>
          <p:cNvPr id="3" name="Content Placeholder 2"/>
          <p:cNvSpPr>
            <a:spLocks noGrp="1"/>
          </p:cNvSpPr>
          <p:nvPr>
            <p:ph idx="1"/>
          </p:nvPr>
        </p:nvSpPr>
        <p:spPr>
          <a:xfrm>
            <a:off x="228600" y="1981200"/>
            <a:ext cx="8763000" cy="4724400"/>
          </a:xfrm>
        </p:spPr>
        <p:txBody>
          <a:bodyPr>
            <a:noAutofit/>
          </a:bodyPr>
          <a:lstStyle/>
          <a:p>
            <a:pPr marL="0" indent="0" algn="just">
              <a:buNone/>
            </a:pPr>
            <a:r>
              <a:rPr lang="en-IN" sz="2800" dirty="0">
                <a:latin typeface="Franklin Gothic Medium" pitchFamily="34" charset="0"/>
              </a:rPr>
              <a:t>M/s. JMB Rocks established by </a:t>
            </a:r>
            <a:r>
              <a:rPr lang="en-IN" sz="2800" dirty="0" smtClean="0">
                <a:latin typeface="Franklin Gothic Medium" pitchFamily="34" charset="0"/>
              </a:rPr>
              <a:t>Shri </a:t>
            </a:r>
            <a:r>
              <a:rPr lang="en-IN" sz="2800" dirty="0">
                <a:latin typeface="Franklin Gothic Medium" pitchFamily="34" charset="0"/>
              </a:rPr>
              <a:t>Sanjay </a:t>
            </a:r>
            <a:r>
              <a:rPr lang="en-IN" sz="2800" dirty="0" err="1">
                <a:latin typeface="Franklin Gothic Medium" pitchFamily="34" charset="0"/>
              </a:rPr>
              <a:t>Bagariya</a:t>
            </a:r>
            <a:r>
              <a:rPr lang="en-IN" sz="2800" dirty="0">
                <a:latin typeface="Franklin Gothic Medium" pitchFamily="34" charset="0"/>
              </a:rPr>
              <a:t> is engaged in granite cutting and polishing.  The unit was established with term loan of Rs.100.00 lakhs in the year 2014 from APSFC to meet cost of Plant &amp; Machinery under General Loan Scheme.  The unit is working satisfactorily and earning net profits for the past 3 years.  The firm is supplying their finished goods to Bengaluru, Mumbai, Kolkata, </a:t>
            </a:r>
            <a:r>
              <a:rPr lang="en-IN" sz="2800" dirty="0" err="1">
                <a:latin typeface="Franklin Gothic Medium" pitchFamily="34" charset="0"/>
              </a:rPr>
              <a:t>Kanyakumari</a:t>
            </a:r>
            <a:r>
              <a:rPr lang="en-IN" sz="2800" dirty="0">
                <a:latin typeface="Franklin Gothic Medium" pitchFamily="34" charset="0"/>
              </a:rPr>
              <a:t>, Hyderabad in India and they are also exporting their products to USA, Dubai, and Oman.  Shri Sanjay </a:t>
            </a:r>
            <a:r>
              <a:rPr lang="en-IN" sz="2800" dirty="0" err="1">
                <a:latin typeface="Franklin Gothic Medium" pitchFamily="34" charset="0"/>
              </a:rPr>
              <a:t>Bagariya</a:t>
            </a:r>
            <a:r>
              <a:rPr lang="en-IN" sz="2800" dirty="0">
                <a:latin typeface="Franklin Gothic Medium" pitchFamily="34" charset="0"/>
              </a:rPr>
              <a:t> is being given the Best Entrepreneur Award.</a:t>
            </a:r>
            <a:endParaRPr lang="en-US" sz="2800" dirty="0">
              <a:latin typeface="Franklin Gothic Medium" pitchFamily="34" charset="0"/>
            </a:endParaRPr>
          </a:p>
          <a:p>
            <a:endParaRPr lang="en-US" sz="2900" dirty="0">
              <a:latin typeface="Franklin Gothic Medium" pitchFamily="34" charset="0"/>
            </a:endParaRPr>
          </a:p>
        </p:txBody>
      </p:sp>
    </p:spTree>
    <p:extLst>
      <p:ext uri="{BB962C8B-B14F-4D97-AF65-F5344CB8AC3E}">
        <p14:creationId xmlns:p14="http://schemas.microsoft.com/office/powerpoint/2010/main" val="3986378102"/>
      </p:ext>
    </p:extLst>
  </p:cSld>
  <p:clrMapOvr>
    <a:masterClrMapping/>
  </p:clrMapOvr>
  <p:transition advClick="0" advTm="6000">
    <p:wheel spokes="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 </a:t>
            </a:r>
            <a:br>
              <a:rPr lang="en-US"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a:t>
            </a:r>
            <a:r>
              <a:rPr lang="en-US" sz="4000" b="1" dirty="0">
                <a:latin typeface="Franklin Gothic Medium" pitchFamily="34" charset="0"/>
              </a:rPr>
              <a:t>. </a:t>
            </a:r>
            <a:r>
              <a:rPr lang="en-US" sz="4000" b="1" dirty="0" err="1">
                <a:latin typeface="Franklin Gothic Medium" pitchFamily="34" charset="0"/>
              </a:rPr>
              <a:t>Aditya</a:t>
            </a:r>
            <a:r>
              <a:rPr lang="en-US" sz="4000" b="1" dirty="0">
                <a:latin typeface="Franklin Gothic Medium" pitchFamily="34" charset="0"/>
              </a:rPr>
              <a:t> Plastics</a:t>
            </a:r>
          </a:p>
        </p:txBody>
      </p:sp>
      <p:pic>
        <p:nvPicPr>
          <p:cNvPr id="1026" name="Picture 2" descr="C:\Users\i3\Documents\COSIDICI AWARDS\AWARDS-2022\AWARDEES\EDC\ADITYA PLASTICS\Presentation1\Slide7.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096" t="2615" b="1656"/>
          <a:stretch/>
        </p:blipFill>
        <p:spPr bwMode="auto">
          <a:xfrm>
            <a:off x="3051810" y="1981200"/>
            <a:ext cx="5852300" cy="46482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050" name="Picture 2" descr="C:\Users\i3\Documents\COSIDICI AWARDS\AWARDS-2022\AWARDEES\EDC\ADITYA PLASTICS\Sandip Naik ~ Aditya Plastics.jpeg"/>
          <p:cNvPicPr>
            <a:picLocks noChangeAspect="1" noChangeArrowheads="1"/>
          </p:cNvPicPr>
          <p:nvPr/>
        </p:nvPicPr>
        <p:blipFill rotWithShape="1">
          <a:blip r:embed="rId3">
            <a:extLst>
              <a:ext uri="{28A0092B-C50C-407E-A947-70E740481C1C}">
                <a14:useLocalDpi xmlns:a14="http://schemas.microsoft.com/office/drawing/2010/main" val="0"/>
              </a:ext>
            </a:extLst>
          </a:blip>
          <a:srcRect l="4334" t="3357" r="3666" b="4336"/>
          <a:stretch/>
        </p:blipFill>
        <p:spPr bwMode="auto">
          <a:xfrm>
            <a:off x="347195" y="2331720"/>
            <a:ext cx="2319805" cy="277368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52400" y="5181600"/>
            <a:ext cx="2666999" cy="461665"/>
          </a:xfrm>
          <a:prstGeom prst="rect">
            <a:avLst/>
          </a:prstGeom>
          <a:noFill/>
        </p:spPr>
        <p:txBody>
          <a:bodyPr wrap="square" rtlCol="0">
            <a:spAutoFit/>
          </a:bodyPr>
          <a:lstStyle/>
          <a:p>
            <a:pPr algn="ctr"/>
            <a:r>
              <a:rPr lang="en-US" sz="2400" dirty="0" smtClean="0">
                <a:latin typeface="Franklin Gothic Medium" pitchFamily="34" charset="0"/>
              </a:rPr>
              <a:t>Shri </a:t>
            </a:r>
            <a:r>
              <a:rPr lang="en-US" sz="2400" dirty="0" err="1" smtClean="0">
                <a:latin typeface="Franklin Gothic Medium" pitchFamily="34" charset="0"/>
              </a:rPr>
              <a:t>Sandip</a:t>
            </a:r>
            <a:r>
              <a:rPr lang="en-US" sz="2400" dirty="0" smtClean="0">
                <a:latin typeface="Franklin Gothic Medium" pitchFamily="34" charset="0"/>
              </a:rPr>
              <a:t> </a:t>
            </a:r>
            <a:r>
              <a:rPr lang="en-US" sz="2400" dirty="0" err="1" smtClean="0">
                <a:latin typeface="Franklin Gothic Medium" pitchFamily="34" charset="0"/>
              </a:rPr>
              <a:t>Naik</a:t>
            </a:r>
            <a:r>
              <a:rPr lang="en-US" sz="2400" dirty="0" smtClean="0">
                <a:latin typeface="Franklin Gothic Medium" pitchFamily="34" charset="0"/>
              </a:rPr>
              <a:t> </a:t>
            </a:r>
            <a:endParaRPr lang="en-US" sz="2400" dirty="0">
              <a:latin typeface="Franklin Gothic Medium" pitchFamily="34" charset="0"/>
            </a:endParaRPr>
          </a:p>
        </p:txBody>
      </p:sp>
    </p:spTree>
    <p:extLst>
      <p:ext uri="{BB962C8B-B14F-4D97-AF65-F5344CB8AC3E}">
        <p14:creationId xmlns:p14="http://schemas.microsoft.com/office/powerpoint/2010/main" val="1046859784"/>
      </p:ext>
    </p:extLst>
  </p:cSld>
  <p:clrMapOvr>
    <a:masterClrMapping/>
  </p:clrMapOvr>
  <p:transition advClick="0" advTm="6000">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a:t>
            </a:r>
            <a:br>
              <a:rPr lang="en-US" b="1" cap="none" dirty="0" smtClean="0">
                <a:solidFill>
                  <a:schemeClr val="tx1"/>
                </a:solidFill>
                <a:latin typeface="Franklin Gothic Medium" pitchFamily="34" charset="0"/>
              </a:rPr>
            </a:br>
            <a:r>
              <a:rPr lang="en-US" b="1" cap="none" dirty="0" smtClean="0">
                <a:solidFill>
                  <a:schemeClr val="tx1"/>
                </a:solidFill>
                <a:latin typeface="Franklin Gothic Medium" pitchFamily="34" charset="0"/>
              </a:rPr>
              <a:t> </a:t>
            </a: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a:t>
            </a:r>
            <a:r>
              <a:rPr lang="en-US" sz="4000" b="1" dirty="0">
                <a:latin typeface="Franklin Gothic Medium" pitchFamily="34" charset="0"/>
              </a:rPr>
              <a:t>. </a:t>
            </a:r>
            <a:r>
              <a:rPr lang="en-US" sz="4000" b="1" dirty="0" err="1">
                <a:latin typeface="Franklin Gothic Medium" pitchFamily="34" charset="0"/>
              </a:rPr>
              <a:t>Aditya</a:t>
            </a:r>
            <a:r>
              <a:rPr lang="en-US" sz="4000" b="1" dirty="0">
                <a:latin typeface="Franklin Gothic Medium" pitchFamily="34" charset="0"/>
              </a:rPr>
              <a:t> Plastics</a:t>
            </a:r>
          </a:p>
        </p:txBody>
      </p:sp>
      <p:sp>
        <p:nvSpPr>
          <p:cNvPr id="3" name="Content Placeholder 2"/>
          <p:cNvSpPr>
            <a:spLocks noGrp="1"/>
          </p:cNvSpPr>
          <p:nvPr>
            <p:ph idx="1"/>
          </p:nvPr>
        </p:nvSpPr>
        <p:spPr>
          <a:xfrm>
            <a:off x="304800" y="1874837"/>
            <a:ext cx="8610600" cy="4830763"/>
          </a:xfrm>
        </p:spPr>
        <p:txBody>
          <a:bodyPr>
            <a:normAutofit/>
          </a:bodyPr>
          <a:lstStyle/>
          <a:p>
            <a:pPr marL="0" indent="0" algn="just">
              <a:buNone/>
            </a:pPr>
            <a:r>
              <a:rPr lang="en-IN" sz="3500" dirty="0" smtClean="0">
                <a:latin typeface="Franklin Gothic Medium" pitchFamily="34" charset="0"/>
              </a:rPr>
              <a:t>M/s </a:t>
            </a:r>
            <a:r>
              <a:rPr lang="en-IN" sz="3500" dirty="0" err="1">
                <a:latin typeface="Franklin Gothic Medium" pitchFamily="34" charset="0"/>
              </a:rPr>
              <a:t>Aditya</a:t>
            </a:r>
            <a:r>
              <a:rPr lang="en-IN" sz="3500" dirty="0">
                <a:latin typeface="Franklin Gothic Medium" pitchFamily="34" charset="0"/>
              </a:rPr>
              <a:t> Plastics was founded by Shri </a:t>
            </a:r>
            <a:r>
              <a:rPr lang="en-IN" sz="3500" dirty="0" err="1">
                <a:latin typeface="Franklin Gothic Medium" pitchFamily="34" charset="0"/>
              </a:rPr>
              <a:t>Sandip</a:t>
            </a:r>
            <a:r>
              <a:rPr lang="en-IN" sz="3500" dirty="0">
                <a:latin typeface="Franklin Gothic Medium" pitchFamily="34" charset="0"/>
              </a:rPr>
              <a:t> </a:t>
            </a:r>
            <a:r>
              <a:rPr lang="en-IN" sz="3500" dirty="0" err="1">
                <a:latin typeface="Franklin Gothic Medium" pitchFamily="34" charset="0"/>
              </a:rPr>
              <a:t>Naik</a:t>
            </a:r>
            <a:r>
              <a:rPr lang="en-IN" sz="3500" dirty="0">
                <a:latin typeface="Franklin Gothic Medium" pitchFamily="34" charset="0"/>
              </a:rPr>
              <a:t> in the year 1993 to manufacture Injection / blow moulded containers, Caps, Measures and Bottles in Goa The unit has obtained CRISIL Rating certificate for Performance &amp; Credit Rating in 2007. Shri </a:t>
            </a:r>
            <a:r>
              <a:rPr lang="en-IN" sz="3500" dirty="0" err="1">
                <a:latin typeface="Franklin Gothic Medium" pitchFamily="34" charset="0"/>
              </a:rPr>
              <a:t>Sandip</a:t>
            </a:r>
            <a:r>
              <a:rPr lang="en-IN" sz="3500" dirty="0">
                <a:latin typeface="Franklin Gothic Medium" pitchFamily="34" charset="0"/>
              </a:rPr>
              <a:t> </a:t>
            </a:r>
            <a:r>
              <a:rPr lang="en-IN" sz="3500" dirty="0" err="1">
                <a:latin typeface="Franklin Gothic Medium" pitchFamily="34" charset="0"/>
              </a:rPr>
              <a:t>Naik</a:t>
            </a:r>
            <a:r>
              <a:rPr lang="en-IN" sz="3500" dirty="0">
                <a:latin typeface="Franklin Gothic Medium" pitchFamily="34" charset="0"/>
              </a:rPr>
              <a:t> is being awarded as the “Best First Generation Entrepreneur”.</a:t>
            </a:r>
            <a:endParaRPr lang="en-US" sz="3500" dirty="0">
              <a:latin typeface="Franklin Gothic Medium" pitchFamily="34" charset="0"/>
            </a:endParaRPr>
          </a:p>
          <a:p>
            <a:endParaRPr lang="en-US" sz="3300" dirty="0">
              <a:latin typeface="Franklin Gothic Medium" pitchFamily="34" charset="0"/>
            </a:endParaRPr>
          </a:p>
        </p:txBody>
      </p:sp>
    </p:spTree>
    <p:extLst>
      <p:ext uri="{BB962C8B-B14F-4D97-AF65-F5344CB8AC3E}">
        <p14:creationId xmlns:p14="http://schemas.microsoft.com/office/powerpoint/2010/main" val="653270199"/>
      </p:ext>
    </p:extLst>
  </p:cSld>
  <p:clrMapOvr>
    <a:masterClrMapping/>
  </p:clrMapOvr>
  <p:transition advClick="0" advTm="6000">
    <p:wheel spokes="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 </a:t>
            </a:r>
            <a:br>
              <a:rPr lang="en-US"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 </a:t>
            </a:r>
            <a:r>
              <a:rPr lang="en-US" sz="4000" b="1" dirty="0" err="1" smtClean="0">
                <a:latin typeface="Franklin Gothic Medium" pitchFamily="34" charset="0"/>
              </a:rPr>
              <a:t>Armacar</a:t>
            </a:r>
            <a:r>
              <a:rPr lang="en-US" sz="4000" b="1" dirty="0" smtClean="0">
                <a:latin typeface="Franklin Gothic Medium" pitchFamily="34" charset="0"/>
              </a:rPr>
              <a:t> Holdings Pvt. Ltd.</a:t>
            </a:r>
            <a:endParaRPr lang="en-US" sz="4000" b="1" dirty="0">
              <a:latin typeface="Franklin Gothic Medium" pitchFamily="34" charset="0"/>
            </a:endParaRPr>
          </a:p>
        </p:txBody>
      </p:sp>
      <p:pic>
        <p:nvPicPr>
          <p:cNvPr id="2050" name="Picture 2" descr="C:\Users\i3\Documents\COSIDICI AWARDS\AWARDS-2022\AWARDEES\EDC\ARMACAR HOLDINGS\WhatsApp Image 2022-09-27 at 13.20.03.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476" t="8038" r="16064"/>
          <a:stretch/>
        </p:blipFill>
        <p:spPr bwMode="auto">
          <a:xfrm>
            <a:off x="457200" y="2057400"/>
            <a:ext cx="2590800" cy="3776091"/>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5802868"/>
            <a:ext cx="2912272" cy="461665"/>
          </a:xfrm>
          <a:prstGeom prst="rect">
            <a:avLst/>
          </a:prstGeom>
        </p:spPr>
        <p:txBody>
          <a:bodyPr wrap="none">
            <a:spAutoFit/>
          </a:bodyPr>
          <a:lstStyle/>
          <a:p>
            <a:r>
              <a:rPr lang="en-US" sz="2400" b="1" dirty="0">
                <a:latin typeface="Franklin Gothic Book" pitchFamily="34" charset="0"/>
              </a:rPr>
              <a:t>Shri. </a:t>
            </a:r>
            <a:r>
              <a:rPr lang="en-US" sz="2400" b="1" dirty="0" err="1">
                <a:latin typeface="Franklin Gothic Book" pitchFamily="34" charset="0"/>
              </a:rPr>
              <a:t>Prakash</a:t>
            </a:r>
            <a:r>
              <a:rPr lang="en-US" sz="2400" b="1" dirty="0">
                <a:latin typeface="Franklin Gothic Book" pitchFamily="34" charset="0"/>
              </a:rPr>
              <a:t> Pereira</a:t>
            </a:r>
          </a:p>
        </p:txBody>
      </p:sp>
      <p:pic>
        <p:nvPicPr>
          <p:cNvPr id="2051" name="Picture 3" descr="C:\Users\i3\Documents\COSIDICI AWARDS\AWARDS-2022\AWARDEES\EDC\ARMACAR HOLDINGS\delfino's pi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5201" y="1981200"/>
            <a:ext cx="5410199" cy="23622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i3\Documents\COSIDICI AWARDS\AWARDS-2022\AWARDEES\EDC\ARMACAR HOLDINGS\delfino's Pic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5200" y="4419600"/>
            <a:ext cx="5410199" cy="2256231"/>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144143"/>
      </p:ext>
    </p:extLst>
  </p:cSld>
  <p:clrMapOvr>
    <a:masterClrMapping/>
  </p:clrMapOvr>
  <p:transition advClick="0" advTm="6000">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 </a:t>
            </a:r>
            <a:br>
              <a:rPr lang="en-US"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a:t>
            </a:r>
            <a:r>
              <a:rPr lang="en-US" sz="4000" b="1" dirty="0">
                <a:latin typeface="Franklin Gothic Medium" pitchFamily="34" charset="0"/>
              </a:rPr>
              <a:t>. </a:t>
            </a:r>
            <a:r>
              <a:rPr lang="en-US" sz="4000" b="1" dirty="0" err="1">
                <a:latin typeface="Franklin Gothic Medium" pitchFamily="34" charset="0"/>
              </a:rPr>
              <a:t>Armacar</a:t>
            </a:r>
            <a:r>
              <a:rPr lang="en-US" sz="4000" b="1" dirty="0">
                <a:latin typeface="Franklin Gothic Medium" pitchFamily="34" charset="0"/>
              </a:rPr>
              <a:t> Holdings Pvt. Ltd.</a:t>
            </a:r>
          </a:p>
        </p:txBody>
      </p:sp>
      <p:sp>
        <p:nvSpPr>
          <p:cNvPr id="3" name="Content Placeholder 2"/>
          <p:cNvSpPr>
            <a:spLocks noGrp="1"/>
          </p:cNvSpPr>
          <p:nvPr>
            <p:ph idx="1"/>
          </p:nvPr>
        </p:nvSpPr>
        <p:spPr>
          <a:xfrm>
            <a:off x="228600" y="1874837"/>
            <a:ext cx="8686800" cy="4830763"/>
          </a:xfrm>
        </p:spPr>
        <p:txBody>
          <a:bodyPr>
            <a:noAutofit/>
          </a:bodyPr>
          <a:lstStyle/>
          <a:p>
            <a:pPr marL="0" indent="0" algn="just">
              <a:buNone/>
            </a:pPr>
            <a:r>
              <a:rPr lang="en-IN" sz="2800" dirty="0">
                <a:latin typeface="Franklin Gothic Medium" pitchFamily="34" charset="0"/>
              </a:rPr>
              <a:t>M/s </a:t>
            </a:r>
            <a:r>
              <a:rPr lang="en-IN" sz="2800" dirty="0" err="1">
                <a:latin typeface="Franklin Gothic Medium" pitchFamily="34" charset="0"/>
              </a:rPr>
              <a:t>Armacar</a:t>
            </a:r>
            <a:r>
              <a:rPr lang="en-IN" sz="2800" dirty="0">
                <a:latin typeface="Franklin Gothic Medium" pitchFamily="34" charset="0"/>
              </a:rPr>
              <a:t> Holdings </a:t>
            </a:r>
            <a:r>
              <a:rPr lang="en-IN" sz="2800" dirty="0" err="1">
                <a:latin typeface="Franklin Gothic Medium" pitchFamily="34" charset="0"/>
              </a:rPr>
              <a:t>Pvt.</a:t>
            </a:r>
            <a:r>
              <a:rPr lang="en-IN" sz="2800" dirty="0">
                <a:latin typeface="Franklin Gothic Medium" pitchFamily="34" charset="0"/>
              </a:rPr>
              <a:t> Ltd. was established by Shri </a:t>
            </a:r>
            <a:r>
              <a:rPr lang="en-IN" sz="2800" dirty="0" err="1">
                <a:latin typeface="Franklin Gothic Medium" pitchFamily="34" charset="0"/>
              </a:rPr>
              <a:t>Prakash</a:t>
            </a:r>
            <a:r>
              <a:rPr lang="en-IN" sz="2800" dirty="0">
                <a:latin typeface="Franklin Gothic Medium" pitchFamily="34" charset="0"/>
              </a:rPr>
              <a:t> Pereira in the year 1994 with financial assistance from EDC Ltd. Goa.   The Unit is a member of the </a:t>
            </a:r>
            <a:r>
              <a:rPr lang="en-IN" sz="2800" dirty="0" err="1">
                <a:latin typeface="Franklin Gothic Medium" pitchFamily="34" charset="0"/>
              </a:rPr>
              <a:t>Armacar</a:t>
            </a:r>
            <a:r>
              <a:rPr lang="en-IN" sz="2800" dirty="0">
                <a:latin typeface="Franklin Gothic Medium" pitchFamily="34" charset="0"/>
              </a:rPr>
              <a:t> Group of companies run by 6 brothers from Goa, the group operates within the retail and hospitality sectors in the state.  Currently, the group’s retail ventures include supermarkets, sports stores, hardware stores, and tools stores. Within the hospitality sector, </a:t>
            </a:r>
            <a:r>
              <a:rPr lang="en-IN" sz="2800" dirty="0" err="1">
                <a:latin typeface="Franklin Gothic Medium" pitchFamily="34" charset="0"/>
              </a:rPr>
              <a:t>Armacar</a:t>
            </a:r>
            <a:r>
              <a:rPr lang="en-IN" sz="2800" dirty="0">
                <a:latin typeface="Franklin Gothic Medium" pitchFamily="34" charset="0"/>
              </a:rPr>
              <a:t> Holdings operates restaurants and hotels located in Goa.  Shri </a:t>
            </a:r>
            <a:r>
              <a:rPr lang="en-IN" sz="2800" dirty="0" err="1">
                <a:latin typeface="Franklin Gothic Medium" pitchFamily="34" charset="0"/>
              </a:rPr>
              <a:t>Prakash</a:t>
            </a:r>
            <a:r>
              <a:rPr lang="en-IN" sz="2800" dirty="0">
                <a:latin typeface="Franklin Gothic Medium" pitchFamily="34" charset="0"/>
              </a:rPr>
              <a:t> Pereira is being conferred with the “Best Entrepreneur” award.</a:t>
            </a:r>
            <a:endParaRPr lang="en-US" sz="2800" dirty="0">
              <a:latin typeface="Franklin Gothic Medium" pitchFamily="34" charset="0"/>
            </a:endParaRPr>
          </a:p>
          <a:p>
            <a:endParaRPr lang="en-US" sz="2800" dirty="0">
              <a:latin typeface="Franklin Gothic Medium" pitchFamily="34" charset="0"/>
            </a:endParaRPr>
          </a:p>
        </p:txBody>
      </p:sp>
    </p:spTree>
    <p:extLst>
      <p:ext uri="{BB962C8B-B14F-4D97-AF65-F5344CB8AC3E}">
        <p14:creationId xmlns:p14="http://schemas.microsoft.com/office/powerpoint/2010/main" val="923132764"/>
      </p:ext>
    </p:extLst>
  </p:cSld>
  <p:clrMapOvr>
    <a:masterClrMapping/>
  </p:clrMapOvr>
  <p:transition advClick="0" advTm="6000">
    <p:wheel spokes="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 </a:t>
            </a:r>
            <a:br>
              <a:rPr lang="en-US"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a:t>
            </a:r>
            <a:r>
              <a:rPr lang="en-US" sz="4000" b="1" dirty="0">
                <a:latin typeface="Franklin Gothic Medium" pitchFamily="34" charset="0"/>
              </a:rPr>
              <a:t>. La-</a:t>
            </a:r>
            <a:r>
              <a:rPr lang="en-US" sz="4000" b="1" dirty="0" err="1">
                <a:latin typeface="Franklin Gothic Medium" pitchFamily="34" charset="0"/>
              </a:rPr>
              <a:t>Kood</a:t>
            </a:r>
            <a:r>
              <a:rPr lang="en-US" sz="4000" b="1" dirty="0">
                <a:latin typeface="Franklin Gothic Medium" pitchFamily="34" charset="0"/>
              </a:rPr>
              <a:t> LLP</a:t>
            </a:r>
          </a:p>
        </p:txBody>
      </p:sp>
      <p:pic>
        <p:nvPicPr>
          <p:cNvPr id="3074" name="Picture 2" descr="C:\Users\i3\Documents\COSIDICI AWARDS\AWARDS-2022\AWARDEES\EDC\LA-KOOD LLP\Reshma Sukhtankar.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3375" t="9745" r="10000"/>
          <a:stretch/>
        </p:blipFill>
        <p:spPr bwMode="auto">
          <a:xfrm>
            <a:off x="228600" y="1981200"/>
            <a:ext cx="3048000" cy="3441192"/>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 y="5410200"/>
            <a:ext cx="3352800" cy="430887"/>
          </a:xfrm>
          <a:prstGeom prst="rect">
            <a:avLst/>
          </a:prstGeom>
        </p:spPr>
        <p:txBody>
          <a:bodyPr wrap="square">
            <a:spAutoFit/>
          </a:bodyPr>
          <a:lstStyle/>
          <a:p>
            <a:r>
              <a:rPr lang="en-US" sz="2200" b="1" dirty="0">
                <a:latin typeface="Franklin Gothic Book" pitchFamily="34" charset="0"/>
              </a:rPr>
              <a:t>Smt. </a:t>
            </a:r>
            <a:r>
              <a:rPr lang="en-US" sz="2200" b="1" dirty="0" err="1">
                <a:latin typeface="Franklin Gothic Book" pitchFamily="34" charset="0"/>
              </a:rPr>
              <a:t>Reshma</a:t>
            </a:r>
            <a:r>
              <a:rPr lang="en-US" sz="2200" b="1" dirty="0">
                <a:latin typeface="Franklin Gothic Book" pitchFamily="34" charset="0"/>
              </a:rPr>
              <a:t> </a:t>
            </a:r>
            <a:r>
              <a:rPr lang="en-US" sz="2200" b="1" dirty="0" err="1">
                <a:latin typeface="Franklin Gothic Book" pitchFamily="34" charset="0"/>
              </a:rPr>
              <a:t>Sukhthankar</a:t>
            </a:r>
            <a:r>
              <a:rPr lang="en-US" sz="2200" b="1" dirty="0">
                <a:latin typeface="Franklin Gothic Book" pitchFamily="34" charset="0"/>
              </a:rPr>
              <a:t> </a:t>
            </a:r>
          </a:p>
        </p:txBody>
      </p:sp>
      <p:pic>
        <p:nvPicPr>
          <p:cNvPr id="3075" name="Picture 3" descr="C:\Users\i3\Documents\COSIDICI AWARDS\AWARDS-2022\AWARDEES\EDC\LA-KOOD LLP\16662757670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130" y="1981200"/>
            <a:ext cx="5202290" cy="24384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076" name="Picture 4" descr="C:\Users\i3\Documents\COSIDICI AWARDS\AWARDS-2022\AWARDEES\EDC\LA-KOOD LLP\ilovepdf_pages-to-jpg\LAKOOD BROCHURE-final-1-5_page-0003.jpg"/>
          <p:cNvPicPr>
            <a:picLocks noChangeAspect="1" noChangeArrowheads="1"/>
          </p:cNvPicPr>
          <p:nvPr/>
        </p:nvPicPr>
        <p:blipFill rotWithShape="1">
          <a:blip r:embed="rId4">
            <a:extLst>
              <a:ext uri="{28A0092B-C50C-407E-A947-70E740481C1C}">
                <a14:useLocalDpi xmlns:a14="http://schemas.microsoft.com/office/drawing/2010/main" val="0"/>
              </a:ext>
            </a:extLst>
          </a:blip>
          <a:srcRect l="55809" t="77608" r="9745" b="7274"/>
          <a:stretch/>
        </p:blipFill>
        <p:spPr bwMode="auto">
          <a:xfrm>
            <a:off x="3707130" y="4495801"/>
            <a:ext cx="5202290" cy="21336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286252"/>
      </p:ext>
    </p:extLst>
  </p:cSld>
  <p:clrMapOvr>
    <a:masterClrMapping/>
  </p:clrMapOvr>
  <p:transition advClick="0" advTm="6000">
    <p:wheel spokes="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 </a:t>
            </a:r>
            <a:br>
              <a:rPr lang="en-US"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a:t>
            </a:r>
            <a:r>
              <a:rPr lang="en-US" sz="4000" b="1" dirty="0">
                <a:latin typeface="Franklin Gothic Medium" pitchFamily="34" charset="0"/>
              </a:rPr>
              <a:t>. La-</a:t>
            </a:r>
            <a:r>
              <a:rPr lang="en-US" sz="4000" b="1" dirty="0" err="1">
                <a:latin typeface="Franklin Gothic Medium" pitchFamily="34" charset="0"/>
              </a:rPr>
              <a:t>Kood</a:t>
            </a:r>
            <a:r>
              <a:rPr lang="en-US" sz="4000" b="1" dirty="0">
                <a:latin typeface="Franklin Gothic Medium" pitchFamily="34" charset="0"/>
              </a:rPr>
              <a:t> LLP</a:t>
            </a:r>
          </a:p>
        </p:txBody>
      </p:sp>
      <p:sp>
        <p:nvSpPr>
          <p:cNvPr id="3" name="Content Placeholder 2"/>
          <p:cNvSpPr>
            <a:spLocks noGrp="1"/>
          </p:cNvSpPr>
          <p:nvPr>
            <p:ph idx="1"/>
          </p:nvPr>
        </p:nvSpPr>
        <p:spPr>
          <a:xfrm>
            <a:off x="228600" y="1874837"/>
            <a:ext cx="8686800" cy="4830763"/>
          </a:xfrm>
        </p:spPr>
        <p:txBody>
          <a:bodyPr>
            <a:normAutofit/>
          </a:bodyPr>
          <a:lstStyle/>
          <a:p>
            <a:pPr marL="0" indent="0" algn="just">
              <a:buNone/>
            </a:pPr>
            <a:r>
              <a:rPr lang="en-IN" sz="3300" dirty="0">
                <a:latin typeface="Franklin Gothic Medium" pitchFamily="34" charset="0"/>
              </a:rPr>
              <a:t>M/s La-</a:t>
            </a:r>
            <a:r>
              <a:rPr lang="en-IN" sz="3300" dirty="0" err="1">
                <a:latin typeface="Franklin Gothic Medium" pitchFamily="34" charset="0"/>
              </a:rPr>
              <a:t>Kood</a:t>
            </a:r>
            <a:r>
              <a:rPr lang="en-IN" sz="3300" dirty="0">
                <a:latin typeface="Franklin Gothic Medium" pitchFamily="34" charset="0"/>
              </a:rPr>
              <a:t> LLP was established by Smt. </a:t>
            </a:r>
            <a:r>
              <a:rPr lang="en-IN" sz="3300" dirty="0" err="1">
                <a:latin typeface="Franklin Gothic Medium" pitchFamily="34" charset="0"/>
              </a:rPr>
              <a:t>Reshma</a:t>
            </a:r>
            <a:r>
              <a:rPr lang="en-IN" sz="3300" dirty="0">
                <a:latin typeface="Franklin Gothic Medium" pitchFamily="34" charset="0"/>
              </a:rPr>
              <a:t> </a:t>
            </a:r>
            <a:r>
              <a:rPr lang="en-IN" sz="3300" dirty="0" err="1">
                <a:latin typeface="Franklin Gothic Medium" pitchFamily="34" charset="0"/>
              </a:rPr>
              <a:t>Sukhthankar</a:t>
            </a:r>
            <a:r>
              <a:rPr lang="en-IN" sz="3300" dirty="0">
                <a:latin typeface="Franklin Gothic Medium" pitchFamily="34" charset="0"/>
              </a:rPr>
              <a:t> with financial assistance of from EDC Ltd. Goa.  The unit is State Of The Art manufacturing unit of wooden </a:t>
            </a:r>
            <a:r>
              <a:rPr lang="en-IN" sz="3300" dirty="0" smtClean="0">
                <a:latin typeface="Franklin Gothic Medium" pitchFamily="34" charset="0"/>
              </a:rPr>
              <a:t>furniture, </a:t>
            </a:r>
            <a:r>
              <a:rPr lang="en-IN" sz="3300" dirty="0">
                <a:latin typeface="Franklin Gothic Medium" pitchFamily="34" charset="0"/>
              </a:rPr>
              <a:t>doors, consoles, kitchen etc.. Their work is sharp, crisp &amp; tactile with focus on quality, details and durability. Smt. </a:t>
            </a:r>
            <a:r>
              <a:rPr lang="en-IN" sz="3300" dirty="0" err="1">
                <a:latin typeface="Franklin Gothic Medium" pitchFamily="34" charset="0"/>
              </a:rPr>
              <a:t>Reshma</a:t>
            </a:r>
            <a:r>
              <a:rPr lang="en-IN" sz="3300" dirty="0">
                <a:latin typeface="Franklin Gothic Medium" pitchFamily="34" charset="0"/>
              </a:rPr>
              <a:t> </a:t>
            </a:r>
            <a:r>
              <a:rPr lang="en-IN" sz="3300" dirty="0" err="1">
                <a:latin typeface="Franklin Gothic Medium" pitchFamily="34" charset="0"/>
              </a:rPr>
              <a:t>Sukhthankar</a:t>
            </a:r>
            <a:r>
              <a:rPr lang="en-IN" sz="3300" dirty="0">
                <a:latin typeface="Franklin Gothic Medium" pitchFamily="34" charset="0"/>
              </a:rPr>
              <a:t> has been given the “Best Woman Entrepreneur” Award.</a:t>
            </a:r>
            <a:endParaRPr lang="en-US" sz="3300" dirty="0">
              <a:latin typeface="Franklin Gothic Medium" pitchFamily="34" charset="0"/>
            </a:endParaRPr>
          </a:p>
          <a:p>
            <a:pPr algn="just"/>
            <a:endParaRPr lang="en-US" sz="3300" dirty="0">
              <a:latin typeface="Franklin Gothic Medium" pitchFamily="34" charset="0"/>
            </a:endParaRPr>
          </a:p>
        </p:txBody>
      </p:sp>
    </p:spTree>
    <p:extLst>
      <p:ext uri="{BB962C8B-B14F-4D97-AF65-F5344CB8AC3E}">
        <p14:creationId xmlns:p14="http://schemas.microsoft.com/office/powerpoint/2010/main" val="3058085829"/>
      </p:ext>
    </p:extLst>
  </p:cSld>
  <p:clrMapOvr>
    <a:masterClrMapping/>
  </p:clrMapOvr>
  <p:transition advClick="0" advTm="6000">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a:t>
            </a:r>
            <a:br>
              <a:rPr lang="en-US" b="1" cap="none" dirty="0" smtClean="0">
                <a:solidFill>
                  <a:schemeClr val="tx1"/>
                </a:solidFill>
                <a:latin typeface="Franklin Gothic Medium" pitchFamily="34" charset="0"/>
              </a:rPr>
            </a:br>
            <a:r>
              <a:rPr lang="en-US" b="1" cap="none" dirty="0" smtClean="0">
                <a:solidFill>
                  <a:schemeClr val="tx1"/>
                </a:solidFill>
                <a:latin typeface="Franklin Gothic Medium" pitchFamily="34" charset="0"/>
              </a:rPr>
              <a:t> </a:t>
            </a: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a:t>
            </a:r>
            <a:r>
              <a:rPr lang="en-US" sz="4000" b="1" dirty="0">
                <a:latin typeface="Franklin Gothic Medium" pitchFamily="34" charset="0"/>
              </a:rPr>
              <a:t>. </a:t>
            </a:r>
            <a:r>
              <a:rPr lang="en-US" sz="4000" b="1" dirty="0" err="1">
                <a:latin typeface="Franklin Gothic Medium" pitchFamily="34" charset="0"/>
              </a:rPr>
              <a:t>Healthway</a:t>
            </a:r>
            <a:r>
              <a:rPr lang="en-US" sz="4000" b="1" dirty="0">
                <a:latin typeface="Franklin Gothic Medium" pitchFamily="34" charset="0"/>
              </a:rPr>
              <a:t> Hospitals Pvt. Ltd.</a:t>
            </a:r>
          </a:p>
        </p:txBody>
      </p:sp>
      <p:pic>
        <p:nvPicPr>
          <p:cNvPr id="3074" name="Picture 2" descr="C:\Users\i3\Documents\COSIDICI AWARDS\AWARDS-2022\AWARDEES\EDC\Healthway Hospitals\Dr Virendra Gaonkar, CHAIRMAN.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307"/>
          <a:stretch/>
        </p:blipFill>
        <p:spPr bwMode="auto">
          <a:xfrm>
            <a:off x="304800" y="1981200"/>
            <a:ext cx="2096821" cy="26670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075" name="Picture 3" descr="C:\Users\i3\Documents\COSIDICI AWARDS\AWARDS-2022\AWARDEES\EDC\Healthway Hospitals\Photo_Healthway Hospital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95" t="17926" b="3949"/>
          <a:stretch/>
        </p:blipFill>
        <p:spPr bwMode="auto">
          <a:xfrm>
            <a:off x="2743200" y="1927860"/>
            <a:ext cx="6139956" cy="226314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076" name="Picture 4" descr="C:\Users\i3\Documents\COSIDICI AWARDS\AWARDS-2022\AWARDEES\EDC\Healthway Hospitals\Photo_mr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1514" y="4294689"/>
            <a:ext cx="3293886" cy="237403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3077" name="Picture 5" descr="C:\Users\i3\Documents\COSIDICI AWARDS\AWARDS-2022\AWARDEES\EDC\Healthway Hospitals\Photo_cardiology cath la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85218" y="4294689"/>
            <a:ext cx="2701182" cy="2374029"/>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4648200"/>
            <a:ext cx="2743200" cy="769441"/>
          </a:xfrm>
          <a:prstGeom prst="rect">
            <a:avLst/>
          </a:prstGeom>
          <a:noFill/>
        </p:spPr>
        <p:txBody>
          <a:bodyPr wrap="square" rtlCol="0">
            <a:spAutoFit/>
          </a:bodyPr>
          <a:lstStyle/>
          <a:p>
            <a:pPr algn="ctr"/>
            <a:r>
              <a:rPr lang="en-US" sz="2200" dirty="0" smtClean="0">
                <a:latin typeface="Franklin Gothic Medium" pitchFamily="34" charset="0"/>
              </a:rPr>
              <a:t>Dr. </a:t>
            </a:r>
            <a:r>
              <a:rPr lang="en-US" sz="2200" dirty="0" err="1" smtClean="0">
                <a:latin typeface="Franklin Gothic Medium" pitchFamily="34" charset="0"/>
              </a:rPr>
              <a:t>Virendra</a:t>
            </a:r>
            <a:r>
              <a:rPr lang="en-US" sz="2200" dirty="0" smtClean="0">
                <a:latin typeface="Franklin Gothic Medium" pitchFamily="34" charset="0"/>
              </a:rPr>
              <a:t> </a:t>
            </a:r>
            <a:r>
              <a:rPr lang="en-US" sz="2200" dirty="0" err="1" smtClean="0">
                <a:latin typeface="Franklin Gothic Medium" pitchFamily="34" charset="0"/>
              </a:rPr>
              <a:t>Gaonkar</a:t>
            </a:r>
            <a:r>
              <a:rPr lang="en-US" sz="2200" dirty="0" smtClean="0">
                <a:latin typeface="Franklin Gothic Medium" pitchFamily="34" charset="0"/>
              </a:rPr>
              <a:t>, Chairman </a:t>
            </a:r>
            <a:endParaRPr lang="en-US" sz="2200" dirty="0">
              <a:latin typeface="Franklin Gothic Medium" pitchFamily="34" charset="0"/>
            </a:endParaRPr>
          </a:p>
        </p:txBody>
      </p:sp>
    </p:spTree>
    <p:extLst>
      <p:ext uri="{BB962C8B-B14F-4D97-AF65-F5344CB8AC3E}">
        <p14:creationId xmlns:p14="http://schemas.microsoft.com/office/powerpoint/2010/main" val="2836061829"/>
      </p:ext>
    </p:extLst>
  </p:cSld>
  <p:clrMapOvr>
    <a:masterClrMapping/>
  </p:clrMapOvr>
  <p:transition advClick="0" advTm="6000">
    <p:wheel spokes="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b="1" cap="none" dirty="0" smtClean="0">
                <a:solidFill>
                  <a:schemeClr val="tx1"/>
                </a:solidFill>
                <a:latin typeface="Franklin Gothic Medium" pitchFamily="34" charset="0"/>
              </a:rPr>
              <a:t>EDC Ltd. </a:t>
            </a:r>
            <a:r>
              <a:rPr lang="en-US" b="1" cap="none" dirty="0" err="1" smtClean="0">
                <a:solidFill>
                  <a:schemeClr val="tx1"/>
                </a:solidFill>
                <a:latin typeface="Franklin Gothic Medium" pitchFamily="34" charset="0"/>
              </a:rPr>
              <a:t>Panaji</a:t>
            </a:r>
            <a:r>
              <a:rPr lang="en-US" b="1" cap="none" dirty="0" smtClean="0">
                <a:solidFill>
                  <a:schemeClr val="tx1"/>
                </a:solidFill>
                <a:latin typeface="Franklin Gothic Medium" pitchFamily="34" charset="0"/>
              </a:rPr>
              <a:t>, Goa </a:t>
            </a:r>
            <a:br>
              <a:rPr lang="en-US"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r>
            <a:br>
              <a:rPr lang="en-US" sz="3600" b="1" cap="none" dirty="0" smtClean="0">
                <a:solidFill>
                  <a:schemeClr val="tx1"/>
                </a:solidFill>
                <a:latin typeface="Franklin Gothic Medium" pitchFamily="34" charset="0"/>
              </a:rPr>
            </a:br>
            <a:r>
              <a:rPr lang="en-US" sz="4000" b="1" dirty="0" smtClean="0">
                <a:latin typeface="Franklin Gothic Medium" pitchFamily="34" charset="0"/>
              </a:rPr>
              <a:t>M/s. </a:t>
            </a:r>
            <a:r>
              <a:rPr lang="en-US" sz="4000" b="1" dirty="0" err="1" smtClean="0">
                <a:latin typeface="Franklin Gothic Medium" pitchFamily="34" charset="0"/>
              </a:rPr>
              <a:t>Healthway</a:t>
            </a:r>
            <a:r>
              <a:rPr lang="en-US" sz="4000" b="1" dirty="0" smtClean="0">
                <a:latin typeface="Franklin Gothic Medium" pitchFamily="34" charset="0"/>
              </a:rPr>
              <a:t> Hospitals Pvt. Ltd.</a:t>
            </a:r>
            <a:endParaRPr lang="en-US" sz="4000" b="1" dirty="0">
              <a:latin typeface="Franklin Gothic Medium" pitchFamily="34" charset="0"/>
            </a:endParaRPr>
          </a:p>
        </p:txBody>
      </p:sp>
      <p:sp>
        <p:nvSpPr>
          <p:cNvPr id="3" name="Content Placeholder 2"/>
          <p:cNvSpPr>
            <a:spLocks noGrp="1"/>
          </p:cNvSpPr>
          <p:nvPr>
            <p:ph idx="1"/>
          </p:nvPr>
        </p:nvSpPr>
        <p:spPr>
          <a:xfrm>
            <a:off x="228600" y="1874837"/>
            <a:ext cx="8686800" cy="4830763"/>
          </a:xfrm>
        </p:spPr>
        <p:txBody>
          <a:bodyPr>
            <a:noAutofit/>
          </a:bodyPr>
          <a:lstStyle/>
          <a:p>
            <a:pPr marL="0" indent="0" algn="just">
              <a:buNone/>
            </a:pPr>
            <a:r>
              <a:rPr lang="en-IN" sz="2300" dirty="0" err="1">
                <a:latin typeface="Franklin Gothic Medium" pitchFamily="34" charset="0"/>
              </a:rPr>
              <a:t>Dr.</a:t>
            </a:r>
            <a:r>
              <a:rPr lang="en-IN" sz="2300" dirty="0">
                <a:latin typeface="Franklin Gothic Medium" pitchFamily="34" charset="0"/>
              </a:rPr>
              <a:t> </a:t>
            </a:r>
            <a:r>
              <a:rPr lang="en-IN" sz="2300" dirty="0" err="1">
                <a:latin typeface="Franklin Gothic Medium" pitchFamily="34" charset="0"/>
              </a:rPr>
              <a:t>Virendra</a:t>
            </a:r>
            <a:r>
              <a:rPr lang="en-IN" sz="2300" dirty="0">
                <a:latin typeface="Franklin Gothic Medium" pitchFamily="34" charset="0"/>
              </a:rPr>
              <a:t> </a:t>
            </a:r>
            <a:r>
              <a:rPr lang="en-IN" sz="2300" dirty="0" err="1">
                <a:latin typeface="Franklin Gothic Medium" pitchFamily="34" charset="0"/>
              </a:rPr>
              <a:t>Gaonkar</a:t>
            </a:r>
            <a:r>
              <a:rPr lang="en-IN" sz="2300" dirty="0">
                <a:latin typeface="Franklin Gothic Medium" pitchFamily="34" charset="0"/>
              </a:rPr>
              <a:t> established M/s </a:t>
            </a:r>
            <a:r>
              <a:rPr lang="en-IN" sz="2300" dirty="0" err="1">
                <a:latin typeface="Franklin Gothic Medium" pitchFamily="34" charset="0"/>
              </a:rPr>
              <a:t>Healthway</a:t>
            </a:r>
            <a:r>
              <a:rPr lang="en-IN" sz="2300" dirty="0">
                <a:latin typeface="Franklin Gothic Medium" pitchFamily="34" charset="0"/>
              </a:rPr>
              <a:t> Hospitals </a:t>
            </a:r>
            <a:r>
              <a:rPr lang="en-IN" sz="2300" dirty="0" err="1">
                <a:latin typeface="Franklin Gothic Medium" pitchFamily="34" charset="0"/>
              </a:rPr>
              <a:t>Pvt.</a:t>
            </a:r>
            <a:r>
              <a:rPr lang="en-IN" sz="2300" dirty="0">
                <a:latin typeface="Franklin Gothic Medium" pitchFamily="34" charset="0"/>
              </a:rPr>
              <a:t> Ltd. with financial assistance from EDC Ltd. Goa.  The hospital has the highest standards in healthcare with excellent patient outcomes. The unit has recently started its Education and Research wing with the launch of its Post Graduate DNB programme duly approved by The National Board of Examinations. To </a:t>
            </a:r>
            <a:r>
              <a:rPr lang="en-IN" sz="2300" dirty="0" err="1">
                <a:latin typeface="Franklin Gothic Medium" pitchFamily="34" charset="0"/>
              </a:rPr>
              <a:t>fulfill</a:t>
            </a:r>
            <a:r>
              <a:rPr lang="en-IN" sz="2300" dirty="0">
                <a:latin typeface="Franklin Gothic Medium" pitchFamily="34" charset="0"/>
              </a:rPr>
              <a:t> its academic objective, </a:t>
            </a:r>
            <a:r>
              <a:rPr lang="en-IN" sz="2300" dirty="0" smtClean="0">
                <a:latin typeface="Franklin Gothic Medium" pitchFamily="34" charset="0"/>
              </a:rPr>
              <a:t>the hospital started </a:t>
            </a:r>
            <a:r>
              <a:rPr lang="en-IN" sz="2300" dirty="0">
                <a:latin typeface="Franklin Gothic Medium" pitchFamily="34" charset="0"/>
              </a:rPr>
              <a:t>its in-house ATLS (Advanced Trauma Life Support) teaching programme in 2016—the 9th centre in India to conduct the ATLS Course. ATLS is a course by the American College of Surgeons conducted in India under the auspices of the All India Institute of Medical Sciences (AIIMS).   The hospital is accredited under </a:t>
            </a:r>
            <a:r>
              <a:rPr lang="en-IN" sz="2300" b="1" dirty="0">
                <a:latin typeface="Franklin Gothic Medium" pitchFamily="34" charset="0"/>
              </a:rPr>
              <a:t>NABH</a:t>
            </a:r>
            <a:r>
              <a:rPr lang="en-IN" sz="2300" dirty="0">
                <a:latin typeface="Franklin Gothic Medium" pitchFamily="34" charset="0"/>
              </a:rPr>
              <a:t>; </a:t>
            </a:r>
            <a:r>
              <a:rPr lang="en-IN" sz="2300" b="1" dirty="0">
                <a:latin typeface="Franklin Gothic Medium" pitchFamily="34" charset="0"/>
              </a:rPr>
              <a:t>NABL</a:t>
            </a:r>
            <a:r>
              <a:rPr lang="en-IN" sz="2300" dirty="0">
                <a:latin typeface="Franklin Gothic Medium" pitchFamily="34" charset="0"/>
              </a:rPr>
              <a:t> and </a:t>
            </a:r>
            <a:r>
              <a:rPr lang="en-IN" sz="2300" b="1" dirty="0">
                <a:latin typeface="Franklin Gothic Medium" pitchFamily="34" charset="0"/>
              </a:rPr>
              <a:t>NNF</a:t>
            </a:r>
            <a:r>
              <a:rPr lang="en-IN" sz="2300" dirty="0">
                <a:latin typeface="Franklin Gothic Medium" pitchFamily="34" charset="0"/>
              </a:rPr>
              <a:t>.  The Promoter has been awarded the “Best Unit in Service Industries”.</a:t>
            </a:r>
            <a:endParaRPr lang="en-US" sz="2300" dirty="0">
              <a:latin typeface="Franklin Gothic Medium" pitchFamily="34" charset="0"/>
            </a:endParaRPr>
          </a:p>
          <a:p>
            <a:pPr algn="just"/>
            <a:endParaRPr lang="en-US" sz="2300" dirty="0">
              <a:latin typeface="Franklin Gothic Medium" pitchFamily="34" charset="0"/>
            </a:endParaRPr>
          </a:p>
        </p:txBody>
      </p:sp>
    </p:spTree>
    <p:extLst>
      <p:ext uri="{BB962C8B-B14F-4D97-AF65-F5344CB8AC3E}">
        <p14:creationId xmlns:p14="http://schemas.microsoft.com/office/powerpoint/2010/main" val="443956234"/>
      </p:ext>
    </p:extLst>
  </p:cSld>
  <p:clrMapOvr>
    <a:masterClrMapping/>
  </p:clrMapOvr>
  <p:transition advClick="0" advTm="6000">
    <p:wheel spokes="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839200" cy="1219200"/>
          </a:xfrm>
        </p:spPr>
        <p:txBody>
          <a:bodyPr>
            <a:normAutofit fontScale="90000"/>
          </a:bodyPr>
          <a:lstStyle/>
          <a:p>
            <a:r>
              <a:rPr lang="en-US" sz="3900" b="1" dirty="0">
                <a:latin typeface="Franklin Gothic Medium" pitchFamily="34" charset="0"/>
              </a:rPr>
              <a:t>Kerala Financial Corporation (KFC), </a:t>
            </a:r>
            <a:r>
              <a:rPr lang="en-US" sz="3900" b="1" dirty="0" smtClean="0">
                <a:latin typeface="Franklin Gothic Medium" pitchFamily="34" charset="0"/>
              </a:rPr>
              <a:t>Thiruvananthapuram</a:t>
            </a:r>
            <a:r>
              <a:rPr lang="en-US" b="1" dirty="0" smtClean="0">
                <a:latin typeface="Franklin Gothic Medium" pitchFamily="34" charset="0"/>
              </a:rPr>
              <a:t/>
            </a:r>
            <a:br>
              <a:rPr lang="en-US" b="1" dirty="0" smtClean="0">
                <a:latin typeface="Franklin Gothic Medium" pitchFamily="34" charset="0"/>
              </a:rPr>
            </a:br>
            <a:r>
              <a:rPr lang="en-US" sz="31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M/s Aqua </a:t>
            </a:r>
            <a:r>
              <a:rPr lang="en-US" b="1" dirty="0" smtClean="0">
                <a:latin typeface="Franklin Gothic Medium" pitchFamily="34" charset="0"/>
              </a:rPr>
              <a:t>Star</a:t>
            </a:r>
            <a:endParaRPr lang="en-US" dirty="0">
              <a:latin typeface="Franklin Gothic Medium" pitchFamily="34" charset="0"/>
            </a:endParaRPr>
          </a:p>
        </p:txBody>
      </p:sp>
      <p:pic>
        <p:nvPicPr>
          <p:cNvPr id="6146" name="Picture 2" descr="C:\Users\i3\Documents\COSIDICI AWARDS\AWARDS-2022\AWARDEES\KFC\COSIDICI\COSIDICI\Aqua Star\Photo_Seejo(Proprietor).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2695575" cy="30099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7" name="Picture 3" descr="C:\Users\i3\Documents\COSIDICI AWARDS\AWARDS-2022\AWARDEES\KFC\COSIDICI\COSIDICI\Aqua Star\Photo 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826" b="14686"/>
          <a:stretch/>
        </p:blipFill>
        <p:spPr bwMode="auto">
          <a:xfrm>
            <a:off x="3429000" y="2209800"/>
            <a:ext cx="5486400" cy="20574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6148" name="Picture 4" descr="C:\Users\i3\Documents\COSIDICI AWARDS\AWARDS-2022\AWARDEES\KFC\COSIDICI\COSIDICI\Aqua Star\Photo 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4419600"/>
            <a:ext cx="5486400" cy="22860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5269468"/>
            <a:ext cx="3276600" cy="430887"/>
          </a:xfrm>
          <a:prstGeom prst="rect">
            <a:avLst/>
          </a:prstGeom>
        </p:spPr>
        <p:txBody>
          <a:bodyPr wrap="square">
            <a:spAutoFit/>
          </a:bodyPr>
          <a:lstStyle/>
          <a:p>
            <a:pPr algn="ctr"/>
            <a:r>
              <a:rPr lang="en-US" sz="2200" dirty="0">
                <a:latin typeface="Franklin Gothic Medium" pitchFamily="34" charset="0"/>
              </a:rPr>
              <a:t>Shri </a:t>
            </a:r>
            <a:r>
              <a:rPr lang="en-US" sz="2200" dirty="0" err="1">
                <a:latin typeface="Franklin Gothic Medium" pitchFamily="34" charset="0"/>
              </a:rPr>
              <a:t>Seejo</a:t>
            </a:r>
            <a:r>
              <a:rPr lang="en-US" sz="2200" dirty="0">
                <a:latin typeface="Franklin Gothic Medium" pitchFamily="34" charset="0"/>
              </a:rPr>
              <a:t> </a:t>
            </a:r>
            <a:r>
              <a:rPr lang="en-US" sz="2200" dirty="0" err="1">
                <a:latin typeface="Franklin Gothic Medium" pitchFamily="34" charset="0"/>
              </a:rPr>
              <a:t>Ponnore</a:t>
            </a:r>
            <a:r>
              <a:rPr lang="en-US" sz="2200" dirty="0">
                <a:latin typeface="Franklin Gothic Medium" pitchFamily="34" charset="0"/>
              </a:rPr>
              <a:t> Jose</a:t>
            </a:r>
            <a:endParaRPr lang="en-US" sz="2200" dirty="0"/>
          </a:p>
        </p:txBody>
      </p:sp>
    </p:spTree>
    <p:extLst>
      <p:ext uri="{BB962C8B-B14F-4D97-AF65-F5344CB8AC3E}">
        <p14:creationId xmlns:p14="http://schemas.microsoft.com/office/powerpoint/2010/main" val="227388414"/>
      </p:ext>
    </p:extLst>
  </p:cSld>
  <p:clrMapOvr>
    <a:masterClrMapping/>
  </p:clrMapOvr>
  <p:transition advClick="0" advTm="6000">
    <p:wheel spokes="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524000"/>
          </a:xfrm>
        </p:spPr>
        <p:txBody>
          <a:bodyPr>
            <a:normAutofit fontScale="90000"/>
          </a:bodyPr>
          <a:lstStyle/>
          <a:p>
            <a:r>
              <a:rPr lang="en-US" b="1" dirty="0">
                <a:latin typeface="Franklin Gothic Medium" pitchFamily="34" charset="0"/>
              </a:rPr>
              <a:t>Kerala Financial Corporation (KFC), </a:t>
            </a:r>
            <a:r>
              <a:rPr lang="en-US" b="1" dirty="0" smtClean="0">
                <a:latin typeface="Franklin Gothic Medium" pitchFamily="34" charset="0"/>
              </a:rPr>
              <a:t>Thiruvananthapuram</a:t>
            </a:r>
            <a:br>
              <a:rPr lang="en-US" b="1" dirty="0" smtClean="0">
                <a:latin typeface="Franklin Gothic Medium" pitchFamily="34" charset="0"/>
              </a:rPr>
            </a:br>
            <a:r>
              <a:rPr lang="en-US" sz="2200" b="1" dirty="0">
                <a:latin typeface="Franklin Gothic Medium" pitchFamily="34" charset="0"/>
              </a:rPr>
              <a:t> </a:t>
            </a:r>
            <a:r>
              <a:rPr lang="en-US" sz="22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M/s Aqua </a:t>
            </a:r>
            <a:r>
              <a:rPr lang="en-US" b="1" dirty="0" smtClean="0">
                <a:latin typeface="Franklin Gothic Medium" pitchFamily="34" charset="0"/>
              </a:rPr>
              <a:t>Star</a:t>
            </a:r>
            <a:endParaRPr lang="en-US" dirty="0">
              <a:latin typeface="Franklin Gothic Medium" pitchFamily="34" charset="0"/>
            </a:endParaRPr>
          </a:p>
        </p:txBody>
      </p:sp>
      <p:sp>
        <p:nvSpPr>
          <p:cNvPr id="3" name="Content Placeholder 2"/>
          <p:cNvSpPr>
            <a:spLocks noGrp="1"/>
          </p:cNvSpPr>
          <p:nvPr>
            <p:ph idx="1"/>
          </p:nvPr>
        </p:nvSpPr>
        <p:spPr>
          <a:xfrm>
            <a:off x="152400" y="2057400"/>
            <a:ext cx="8763000" cy="4678363"/>
          </a:xfrm>
        </p:spPr>
        <p:txBody>
          <a:bodyPr>
            <a:normAutofit fontScale="92500"/>
          </a:bodyPr>
          <a:lstStyle/>
          <a:p>
            <a:pPr marL="0" indent="0" algn="just">
              <a:buNone/>
            </a:pPr>
            <a:r>
              <a:rPr lang="en-US" dirty="0">
                <a:latin typeface="Franklin Gothic Medium" pitchFamily="34" charset="0"/>
              </a:rPr>
              <a:t>M/s Aqua Star was established by Shri </a:t>
            </a:r>
            <a:r>
              <a:rPr lang="en-US" dirty="0" err="1">
                <a:latin typeface="Franklin Gothic Medium" pitchFamily="34" charset="0"/>
              </a:rPr>
              <a:t>Seejo</a:t>
            </a:r>
            <a:r>
              <a:rPr lang="en-US" dirty="0">
                <a:latin typeface="Franklin Gothic Medium" pitchFamily="34" charset="0"/>
              </a:rPr>
              <a:t> </a:t>
            </a:r>
            <a:r>
              <a:rPr lang="en-US" dirty="0" err="1">
                <a:latin typeface="Franklin Gothic Medium" pitchFamily="34" charset="0"/>
              </a:rPr>
              <a:t>Ponnore</a:t>
            </a:r>
            <a:r>
              <a:rPr lang="en-US" dirty="0">
                <a:latin typeface="Franklin Gothic Medium" pitchFamily="34" charset="0"/>
              </a:rPr>
              <a:t> Jose in the year 2015 with financial assistance from KFC to design and manufacture India’s first corrugated &amp; rectangle design </a:t>
            </a:r>
            <a:r>
              <a:rPr lang="en-US" dirty="0" err="1">
                <a:latin typeface="Franklin Gothic Medium" pitchFamily="34" charset="0"/>
              </a:rPr>
              <a:t>uPVC</a:t>
            </a:r>
            <a:r>
              <a:rPr lang="en-US" dirty="0">
                <a:latin typeface="Franklin Gothic Medium" pitchFamily="34" charset="0"/>
              </a:rPr>
              <a:t> rain gutters.  “Aqua star” </a:t>
            </a:r>
            <a:r>
              <a:rPr lang="en-US" dirty="0" err="1">
                <a:latin typeface="Franklin Gothic Medium" pitchFamily="34" charset="0"/>
              </a:rPr>
              <a:t>uPVC</a:t>
            </a:r>
            <a:r>
              <a:rPr lang="en-US" dirty="0">
                <a:latin typeface="Franklin Gothic Medium" pitchFamily="34" charset="0"/>
              </a:rPr>
              <a:t> rainwater harvesting system (Rain gutters and fittings) is an innovative product which is patented, developed and manufactured for domestic and commercial purpose.  The company’s competitive edge lies in its R&amp;D activities and is ISO 9001:2015 certified. </a:t>
            </a:r>
          </a:p>
        </p:txBody>
      </p:sp>
    </p:spTree>
    <p:extLst>
      <p:ext uri="{BB962C8B-B14F-4D97-AF65-F5344CB8AC3E}">
        <p14:creationId xmlns:p14="http://schemas.microsoft.com/office/powerpoint/2010/main" val="125348784"/>
      </p:ext>
    </p:extLst>
  </p:cSld>
  <p:clrMapOvr>
    <a:masterClrMapping/>
  </p:clrMapOvr>
  <p:transition advClick="0" advTm="6000">
    <p:wheel spokes="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676400"/>
          </a:xfrm>
        </p:spPr>
        <p:txBody>
          <a:bodyPr>
            <a:normAutofit fontScale="90000"/>
          </a:bodyPr>
          <a:lstStyle/>
          <a:p>
            <a:r>
              <a:rPr lang="en-US" b="1" dirty="0">
                <a:latin typeface="Franklin Gothic Medium" pitchFamily="34" charset="0"/>
              </a:rPr>
              <a:t>Kerala Financial Corporation (KFC), </a:t>
            </a:r>
            <a:r>
              <a:rPr lang="en-US" b="1" dirty="0" smtClean="0">
                <a:latin typeface="Franklin Gothic Medium" pitchFamily="34" charset="0"/>
              </a:rPr>
              <a:t>Thiruvananthapuram</a:t>
            </a:r>
            <a:br>
              <a:rPr lang="en-US"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Dev</a:t>
            </a:r>
            <a:r>
              <a:rPr lang="en-US" b="1" dirty="0">
                <a:latin typeface="Franklin Gothic Medium" pitchFamily="34" charset="0"/>
              </a:rPr>
              <a:t> Snacks</a:t>
            </a:r>
            <a:endParaRPr lang="en-US" dirty="0">
              <a:latin typeface="Franklin Gothic Medium" pitchFamily="34" charset="0"/>
            </a:endParaRPr>
          </a:p>
        </p:txBody>
      </p:sp>
      <p:pic>
        <p:nvPicPr>
          <p:cNvPr id="7170" name="Picture 2" descr="C:\Users\i3\Documents\COSIDICI AWARDS\AWARDS-2022\AWARDEES\KFC\COSIDICI\COSIDICI\Dev Snacks\Photo 3.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4436" t="26105" r="29915" b="9775"/>
          <a:stretch/>
        </p:blipFill>
        <p:spPr bwMode="auto">
          <a:xfrm>
            <a:off x="304800" y="2133600"/>
            <a:ext cx="2583180" cy="28956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1" name="Picture 3" descr="C:\Users\i3\Documents\COSIDICI AWARDS\AWARDS-2022\AWARDEES\KFC\COSIDICI\COSIDICI\Dev Snacks\Photo 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2209800"/>
            <a:ext cx="5486400" cy="208407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172" name="Picture 4" descr="C:\Users\i3\Documents\COSIDICI AWARDS\AWARDS-2022\AWARDEES\KFC\COSIDICI\COSIDICI\Dev Snacks\Photo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29000" y="4419600"/>
            <a:ext cx="5486400" cy="2265302"/>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344779" y="5105400"/>
            <a:ext cx="2627021" cy="461665"/>
          </a:xfrm>
          <a:prstGeom prst="rect">
            <a:avLst/>
          </a:prstGeom>
        </p:spPr>
        <p:txBody>
          <a:bodyPr wrap="square">
            <a:spAutoFit/>
          </a:bodyPr>
          <a:lstStyle/>
          <a:p>
            <a:pPr algn="ctr"/>
            <a:r>
              <a:rPr lang="en-US" sz="2400" dirty="0">
                <a:latin typeface="Franklin Gothic Medium" pitchFamily="34" charset="0"/>
              </a:rPr>
              <a:t>Shri </a:t>
            </a:r>
            <a:r>
              <a:rPr lang="en-US" sz="2400" dirty="0" err="1">
                <a:latin typeface="Franklin Gothic Medium" pitchFamily="34" charset="0"/>
              </a:rPr>
              <a:t>Ronak</a:t>
            </a:r>
            <a:r>
              <a:rPr lang="en-US" sz="2400" dirty="0">
                <a:latin typeface="Franklin Gothic Medium" pitchFamily="34" charset="0"/>
              </a:rPr>
              <a:t> R </a:t>
            </a:r>
          </a:p>
        </p:txBody>
      </p:sp>
    </p:spTree>
    <p:extLst>
      <p:ext uri="{BB962C8B-B14F-4D97-AF65-F5344CB8AC3E}">
        <p14:creationId xmlns:p14="http://schemas.microsoft.com/office/powerpoint/2010/main" val="3911456515"/>
      </p:ext>
    </p:extLst>
  </p:cSld>
  <p:clrMapOvr>
    <a:masterClrMapping/>
  </p:clrMapOvr>
  <p:transition advClick="0" advTm="6000">
    <p:wheel spokes="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981200"/>
          </a:xfrm>
        </p:spPr>
        <p:txBody>
          <a:bodyPr>
            <a:normAutofit fontScale="90000"/>
          </a:bodyPr>
          <a:lstStyle/>
          <a:p>
            <a:r>
              <a:rPr lang="en-US" b="1" dirty="0">
                <a:latin typeface="Franklin Gothic Medium" pitchFamily="34" charset="0"/>
              </a:rPr>
              <a:t>Kerala Financial Corporation (KFC), </a:t>
            </a:r>
            <a:r>
              <a:rPr lang="en-US" sz="4200" b="1" dirty="0" smtClean="0">
                <a:latin typeface="Franklin Gothic Medium" pitchFamily="34" charset="0"/>
              </a:rPr>
              <a:t>Thiruvananthapuram</a:t>
            </a:r>
            <a:br>
              <a:rPr lang="en-US" sz="4200" b="1" dirty="0" smtClean="0">
                <a:latin typeface="Franklin Gothic Medium" pitchFamily="34" charset="0"/>
              </a:rPr>
            </a:br>
            <a:r>
              <a:rPr lang="en-US" sz="18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Dev</a:t>
            </a:r>
            <a:r>
              <a:rPr lang="en-US" b="1" dirty="0">
                <a:latin typeface="Franklin Gothic Medium" pitchFamily="34" charset="0"/>
              </a:rPr>
              <a:t> Snacks</a:t>
            </a:r>
            <a:endParaRPr lang="en-US" dirty="0">
              <a:latin typeface="Franklin Gothic Medium" pitchFamily="34" charset="0"/>
            </a:endParaRPr>
          </a:p>
        </p:txBody>
      </p:sp>
      <p:sp>
        <p:nvSpPr>
          <p:cNvPr id="3" name="Content Placeholder 2"/>
          <p:cNvSpPr>
            <a:spLocks noGrp="1"/>
          </p:cNvSpPr>
          <p:nvPr>
            <p:ph idx="1"/>
          </p:nvPr>
        </p:nvSpPr>
        <p:spPr>
          <a:xfrm>
            <a:off x="152400" y="1905000"/>
            <a:ext cx="8763000" cy="4830763"/>
          </a:xfrm>
        </p:spPr>
        <p:txBody>
          <a:bodyPr>
            <a:normAutofit fontScale="55000" lnSpcReduction="20000"/>
          </a:bodyPr>
          <a:lstStyle/>
          <a:p>
            <a:pPr marL="0" indent="0" algn="just">
              <a:buNone/>
            </a:pPr>
            <a:endParaRPr lang="en-US" sz="4500" dirty="0" smtClean="0">
              <a:latin typeface="Franklin Gothic Medium" pitchFamily="34" charset="0"/>
            </a:endParaRPr>
          </a:p>
          <a:p>
            <a:pPr marL="0" indent="0" algn="just">
              <a:buNone/>
            </a:pPr>
            <a:r>
              <a:rPr lang="en-US" sz="4500" dirty="0" smtClean="0">
                <a:latin typeface="Franklin Gothic Medium" pitchFamily="34" charset="0"/>
              </a:rPr>
              <a:t>M/s </a:t>
            </a:r>
            <a:r>
              <a:rPr lang="en-US" sz="4500" dirty="0" err="1">
                <a:latin typeface="Franklin Gothic Medium" pitchFamily="34" charset="0"/>
              </a:rPr>
              <a:t>Dev</a:t>
            </a:r>
            <a:r>
              <a:rPr lang="en-US" sz="4500" dirty="0">
                <a:latin typeface="Franklin Gothic Medium" pitchFamily="34" charset="0"/>
              </a:rPr>
              <a:t> Snacks was established by Shri </a:t>
            </a:r>
            <a:r>
              <a:rPr lang="en-US" sz="4500" dirty="0" err="1">
                <a:latin typeface="Franklin Gothic Medium" pitchFamily="34" charset="0"/>
              </a:rPr>
              <a:t>Ronak</a:t>
            </a:r>
            <a:r>
              <a:rPr lang="en-US" sz="4500" dirty="0">
                <a:latin typeface="Franklin Gothic Medium" pitchFamily="34" charset="0"/>
              </a:rPr>
              <a:t> R in the year 1990 with financial assistance from KFC.  The unit makes a wide variety of snacks under different brands such as </a:t>
            </a:r>
            <a:r>
              <a:rPr lang="en-US" sz="4500" dirty="0" err="1">
                <a:latin typeface="Franklin Gothic Medium" pitchFamily="34" charset="0"/>
              </a:rPr>
              <a:t>Dev</a:t>
            </a:r>
            <a:r>
              <a:rPr lang="en-US" sz="4500" dirty="0">
                <a:latin typeface="Franklin Gothic Medium" pitchFamily="34" charset="0"/>
              </a:rPr>
              <a:t>, Eva, </a:t>
            </a:r>
            <a:r>
              <a:rPr lang="en-US" sz="4500" dirty="0" err="1">
                <a:latin typeface="Franklin Gothic Medium" pitchFamily="34" charset="0"/>
              </a:rPr>
              <a:t>Dev</a:t>
            </a:r>
            <a:r>
              <a:rPr lang="en-US" sz="4500" dirty="0">
                <a:latin typeface="Franklin Gothic Medium" pitchFamily="34" charset="0"/>
              </a:rPr>
              <a:t> ice cream etc. Its major partners are Reliance India Limited, More Retails </a:t>
            </a:r>
            <a:r>
              <a:rPr lang="en-US" sz="4500" dirty="0" err="1">
                <a:latin typeface="Franklin Gothic Medium" pitchFamily="34" charset="0"/>
              </a:rPr>
              <a:t>Pvt</a:t>
            </a:r>
            <a:r>
              <a:rPr lang="en-US" sz="4500" dirty="0">
                <a:latin typeface="Franklin Gothic Medium" pitchFamily="34" charset="0"/>
              </a:rPr>
              <a:t> Ltd, Future Retail Ltd., Lulu Hyper Mart, Spencer Retail Ltd, </a:t>
            </a:r>
            <a:r>
              <a:rPr lang="en-US" sz="4500" dirty="0" err="1">
                <a:latin typeface="Franklin Gothic Medium" pitchFamily="34" charset="0"/>
              </a:rPr>
              <a:t>Sylcon</a:t>
            </a:r>
            <a:r>
              <a:rPr lang="en-US" sz="4500" dirty="0">
                <a:latin typeface="Franklin Gothic Medium" pitchFamily="34" charset="0"/>
              </a:rPr>
              <a:t> Hyper Market, and Trent Hyper Market etc.  The unit is also supplying to government departmental co-operative stores like Indian Rare Earths, Kerala Minerals &amp; Metals Ltd, Bharat Petroleum Corporation; subsidiary Central Canteen of Kerala Police etc.  The company created its goodwill without any advertising strategies.  Its high quality products are supplied to different shops through the company's own distribution channel. The company is in the process of setting up a new automated plant.</a:t>
            </a: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3563326997"/>
      </p:ext>
    </p:extLst>
  </p:cSld>
  <p:clrMapOvr>
    <a:masterClrMapping/>
  </p:clrMapOvr>
  <p:transition advClick="0" advTm="6000">
    <p:wheel spokes="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676400"/>
          </a:xfrm>
        </p:spPr>
        <p:txBody>
          <a:bodyPr>
            <a:normAutofit fontScale="90000"/>
          </a:bodyPr>
          <a:lstStyle/>
          <a:p>
            <a:r>
              <a:rPr lang="en-US" sz="4000" b="1" dirty="0">
                <a:latin typeface="Franklin Gothic Medium" pitchFamily="34" charset="0"/>
              </a:rPr>
              <a:t>Kerala Financial Corporation (KFC), </a:t>
            </a:r>
            <a:r>
              <a:rPr lang="en-US" sz="4000" b="1" dirty="0" smtClean="0">
                <a:latin typeface="Franklin Gothic Medium" pitchFamily="34" charset="0"/>
              </a:rPr>
              <a:t>Thiruvananthapuram</a:t>
            </a:r>
            <a:r>
              <a:rPr lang="en-US" b="1" dirty="0" smtClean="0">
                <a:latin typeface="Franklin Gothic Medium" pitchFamily="34" charset="0"/>
              </a:rPr>
              <a:t/>
            </a:r>
            <a:br>
              <a:rPr lang="en-US" b="1" dirty="0" smtClean="0">
                <a:latin typeface="Franklin Gothic Medium" pitchFamily="34" charset="0"/>
              </a:rPr>
            </a:br>
            <a:r>
              <a:rPr lang="en-US" sz="1300" b="1" dirty="0">
                <a:latin typeface="Franklin Gothic Medium" pitchFamily="34" charset="0"/>
              </a:rPr>
              <a:t> </a:t>
            </a:r>
            <a:r>
              <a:rPr lang="en-US" sz="13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M/s Elegant Interior &amp; Modular Kitchen</a:t>
            </a:r>
            <a:endParaRPr lang="en-US" dirty="0">
              <a:latin typeface="Franklin Gothic Medium" pitchFamily="34" charset="0"/>
            </a:endParaRPr>
          </a:p>
        </p:txBody>
      </p:sp>
      <p:pic>
        <p:nvPicPr>
          <p:cNvPr id="819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914" t="7843" r="14708" b="8628"/>
          <a:stretch/>
        </p:blipFill>
        <p:spPr bwMode="auto">
          <a:xfrm>
            <a:off x="3810000" y="2747010"/>
            <a:ext cx="1943101" cy="243459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8195" name="Picture 3" descr="C:\Users\i3\Documents\COSIDICI AWARDS\AWARDS-2022\AWARDEES\KFC\COSIDICI\COSIDICI\Elegant\Elegant.jpg"/>
          <p:cNvPicPr>
            <a:picLocks noChangeAspect="1" noChangeArrowheads="1"/>
          </p:cNvPicPr>
          <p:nvPr/>
        </p:nvPicPr>
        <p:blipFill rotWithShape="1">
          <a:blip r:embed="rId3">
            <a:extLst>
              <a:ext uri="{28A0092B-C50C-407E-A947-70E740481C1C}">
                <a14:useLocalDpi xmlns:a14="http://schemas.microsoft.com/office/drawing/2010/main" val="0"/>
              </a:ext>
            </a:extLst>
          </a:blip>
          <a:srcRect l="11168" t="15923" r="25665" b="17385"/>
          <a:stretch/>
        </p:blipFill>
        <p:spPr bwMode="auto">
          <a:xfrm>
            <a:off x="6092190" y="1973581"/>
            <a:ext cx="2823210" cy="4655819"/>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8196" name="Picture 4" descr="C:\Users\i3\Documents\COSIDICI AWARDS\AWARDS-2022\AWARDEES\KFC\COSIDICI\COSIDICI\Elegant\Photo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73580"/>
            <a:ext cx="3200400" cy="4655819"/>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3772742" y="5257800"/>
            <a:ext cx="2018458" cy="461665"/>
          </a:xfrm>
          <a:prstGeom prst="rect">
            <a:avLst/>
          </a:prstGeom>
        </p:spPr>
        <p:txBody>
          <a:bodyPr wrap="square">
            <a:spAutoFit/>
          </a:bodyPr>
          <a:lstStyle/>
          <a:p>
            <a:r>
              <a:rPr lang="en-US" sz="2400" dirty="0">
                <a:latin typeface="Franklin Gothic Medium" pitchFamily="34" charset="0"/>
              </a:rPr>
              <a:t>Shri </a:t>
            </a:r>
            <a:r>
              <a:rPr lang="en-US" sz="2400" dirty="0" err="1">
                <a:latin typeface="Franklin Gothic Medium" pitchFamily="34" charset="0"/>
              </a:rPr>
              <a:t>Ranjith</a:t>
            </a:r>
            <a:r>
              <a:rPr lang="en-US" sz="2400" dirty="0">
                <a:latin typeface="Franklin Gothic Medium" pitchFamily="34" charset="0"/>
              </a:rPr>
              <a:t> K </a:t>
            </a:r>
            <a:endParaRPr lang="en-US" sz="2400" dirty="0"/>
          </a:p>
        </p:txBody>
      </p:sp>
    </p:spTree>
    <p:extLst>
      <p:ext uri="{BB962C8B-B14F-4D97-AF65-F5344CB8AC3E}">
        <p14:creationId xmlns:p14="http://schemas.microsoft.com/office/powerpoint/2010/main" val="3353119826"/>
      </p:ext>
    </p:extLst>
  </p:cSld>
  <p:clrMapOvr>
    <a:masterClrMapping/>
  </p:clrMapOvr>
  <p:transition advClick="0" advTm="6000">
    <p:wheel spokes="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2286000"/>
          </a:xfrm>
        </p:spPr>
        <p:txBody>
          <a:bodyPr>
            <a:normAutofit fontScale="90000"/>
          </a:bodyPr>
          <a:lstStyle/>
          <a:p>
            <a:r>
              <a:rPr lang="en-US" b="1" dirty="0">
                <a:latin typeface="Franklin Gothic Medium" pitchFamily="34" charset="0"/>
              </a:rPr>
              <a:t>Kerala Financial Corporation (KFC), </a:t>
            </a:r>
            <a:r>
              <a:rPr lang="en-US" b="1" dirty="0" smtClean="0">
                <a:latin typeface="Franklin Gothic Medium" pitchFamily="34" charset="0"/>
              </a:rPr>
              <a:t>Thiruvananthapuram</a:t>
            </a:r>
            <a:br>
              <a:rPr lang="en-US" b="1" dirty="0" smtClean="0">
                <a:latin typeface="Franklin Gothic Medium" pitchFamily="34" charset="0"/>
              </a:rPr>
            </a:b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M/s Elegant Interior &amp; Modular </a:t>
            </a:r>
            <a:r>
              <a:rPr lang="en-US" b="1" dirty="0" smtClean="0">
                <a:latin typeface="Franklin Gothic Medium" pitchFamily="34" charset="0"/>
              </a:rPr>
              <a:t>Kitchen</a:t>
            </a:r>
            <a:endParaRPr lang="en-US" dirty="0">
              <a:latin typeface="Franklin Gothic Medium" pitchFamily="34" charset="0"/>
            </a:endParaRPr>
          </a:p>
        </p:txBody>
      </p:sp>
      <p:sp>
        <p:nvSpPr>
          <p:cNvPr id="3" name="Content Placeholder 2"/>
          <p:cNvSpPr>
            <a:spLocks noGrp="1"/>
          </p:cNvSpPr>
          <p:nvPr>
            <p:ph idx="1"/>
          </p:nvPr>
        </p:nvSpPr>
        <p:spPr>
          <a:xfrm>
            <a:off x="152400" y="1905000"/>
            <a:ext cx="8763000" cy="4830763"/>
          </a:xfrm>
        </p:spPr>
        <p:txBody>
          <a:bodyPr>
            <a:normAutofit lnSpcReduction="10000"/>
          </a:bodyPr>
          <a:lstStyle/>
          <a:p>
            <a:pPr marL="0" indent="0" algn="just">
              <a:buNone/>
            </a:pPr>
            <a:endParaRPr lang="en-US" sz="3600" dirty="0" smtClean="0">
              <a:latin typeface="Franklin Gothic Medium" pitchFamily="34" charset="0"/>
            </a:endParaRPr>
          </a:p>
          <a:p>
            <a:pPr marL="0" indent="0" algn="just">
              <a:buNone/>
            </a:pPr>
            <a:r>
              <a:rPr lang="en-US" sz="3600" dirty="0" smtClean="0">
                <a:latin typeface="Franklin Gothic Medium" pitchFamily="34" charset="0"/>
              </a:rPr>
              <a:t>Shri </a:t>
            </a:r>
            <a:r>
              <a:rPr lang="en-US" sz="3600" dirty="0" err="1">
                <a:latin typeface="Franklin Gothic Medium" pitchFamily="34" charset="0"/>
              </a:rPr>
              <a:t>Ranjith</a:t>
            </a:r>
            <a:r>
              <a:rPr lang="en-US" sz="3600" dirty="0">
                <a:latin typeface="Franklin Gothic Medium" pitchFamily="34" charset="0"/>
              </a:rPr>
              <a:t> K established M/s Elegant Interior &amp; Modular Kitchen in the year 2008 with financial assistance from KFC.  The company started working with 2 employees and now employs 80 people.  It has production units as well as six showrooms and is a leading supplier of modular kitchens.  </a:t>
            </a:r>
          </a:p>
          <a:p>
            <a:pPr marL="0" indent="0" algn="just">
              <a:buNone/>
            </a:pPr>
            <a:endParaRPr lang="en-US" sz="3600" dirty="0">
              <a:latin typeface="Franklin Gothic Medium" pitchFamily="34" charset="0"/>
            </a:endParaRPr>
          </a:p>
        </p:txBody>
      </p:sp>
    </p:spTree>
    <p:extLst>
      <p:ext uri="{BB962C8B-B14F-4D97-AF65-F5344CB8AC3E}">
        <p14:creationId xmlns:p14="http://schemas.microsoft.com/office/powerpoint/2010/main" val="3298037649"/>
      </p:ext>
    </p:extLst>
  </p:cSld>
  <p:clrMapOvr>
    <a:masterClrMapping/>
  </p:clrMapOvr>
  <p:transition advClick="0" advTm="6000">
    <p:wheel spokes="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524000"/>
          </a:xfrm>
        </p:spPr>
        <p:txBody>
          <a:bodyPr>
            <a:normAutofit fontScale="90000"/>
          </a:bodyPr>
          <a:lstStyle/>
          <a:p>
            <a:r>
              <a:rPr lang="en-US" b="1" dirty="0">
                <a:latin typeface="Franklin Gothic Medium" pitchFamily="34" charset="0"/>
              </a:rPr>
              <a:t>Kerala Financial Corporation (KFC), </a:t>
            </a:r>
            <a:r>
              <a:rPr lang="en-US" b="1" dirty="0" smtClean="0">
                <a:latin typeface="Franklin Gothic Medium" pitchFamily="34" charset="0"/>
              </a:rPr>
              <a:t>Thiruvananthapuram</a:t>
            </a:r>
            <a:br>
              <a:rPr lang="en-US" b="1" dirty="0" smtClean="0">
                <a:latin typeface="Franklin Gothic Medium" pitchFamily="34" charset="0"/>
              </a:rPr>
            </a:br>
            <a:r>
              <a:rPr lang="en-US" sz="2200" b="1" dirty="0">
                <a:latin typeface="Franklin Gothic Medium" pitchFamily="34" charset="0"/>
              </a:rPr>
              <a:t> </a:t>
            </a:r>
            <a:r>
              <a:rPr lang="en-US" sz="22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smtClean="0">
                <a:latin typeface="Franklin Gothic Medium" pitchFamily="34" charset="0"/>
              </a:rPr>
              <a:t>M/s Farmers Fresh</a:t>
            </a:r>
            <a:endParaRPr lang="en-US" b="1" dirty="0">
              <a:latin typeface="Franklin Gothic Medium" pitchFamily="34" charset="0"/>
            </a:endParaRPr>
          </a:p>
        </p:txBody>
      </p:sp>
      <p:pic>
        <p:nvPicPr>
          <p:cNvPr id="9218" name="Picture 2" descr="C:\Users\i3\Documents\COSIDICI AWARDS\AWARDS-2022\AWARDEES\KFC\COSIDICI\COSIDICI\Farmers Fresh\Farmers Fresh 1 .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209799"/>
            <a:ext cx="2895600" cy="2819401"/>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9220" name="Picture 4" descr="Farmer Fresh Zone, Faridabad Sector 6 - Fruit Vendors in Faridabad, Delhi -  Justd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2133600"/>
            <a:ext cx="5326114" cy="44196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225705" y="5117068"/>
            <a:ext cx="2974695" cy="523220"/>
          </a:xfrm>
          <a:prstGeom prst="rect">
            <a:avLst/>
          </a:prstGeom>
        </p:spPr>
        <p:txBody>
          <a:bodyPr wrap="square">
            <a:spAutoFit/>
          </a:bodyPr>
          <a:lstStyle/>
          <a:p>
            <a:r>
              <a:rPr lang="en-US" sz="2800" dirty="0">
                <a:latin typeface="Franklin Gothic Medium" pitchFamily="34" charset="0"/>
              </a:rPr>
              <a:t>Shri </a:t>
            </a:r>
            <a:r>
              <a:rPr lang="en-US" sz="2800" dirty="0" err="1">
                <a:latin typeface="Franklin Gothic Medium" pitchFamily="34" charset="0"/>
              </a:rPr>
              <a:t>Pradeep</a:t>
            </a:r>
            <a:r>
              <a:rPr lang="en-US" sz="2800" dirty="0">
                <a:latin typeface="Franklin Gothic Medium" pitchFamily="34" charset="0"/>
              </a:rPr>
              <a:t> P S </a:t>
            </a:r>
            <a:endParaRPr lang="en-US" sz="2800" dirty="0"/>
          </a:p>
        </p:txBody>
      </p:sp>
    </p:spTree>
    <p:extLst>
      <p:ext uri="{BB962C8B-B14F-4D97-AF65-F5344CB8AC3E}">
        <p14:creationId xmlns:p14="http://schemas.microsoft.com/office/powerpoint/2010/main" val="2833404152"/>
      </p:ext>
    </p:extLst>
  </p:cSld>
  <p:clrMapOvr>
    <a:masterClrMapping/>
  </p:clrMapOvr>
  <p:transition advClick="0" advTm="6000">
    <p:wheel spokes="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676400"/>
          </a:xfrm>
        </p:spPr>
        <p:txBody>
          <a:bodyPr>
            <a:normAutofit fontScale="90000"/>
          </a:bodyPr>
          <a:lstStyle/>
          <a:p>
            <a:r>
              <a:rPr lang="en-US" sz="4000" b="1" dirty="0">
                <a:latin typeface="Franklin Gothic Medium" pitchFamily="34" charset="0"/>
              </a:rPr>
              <a:t>Kerala Financial Corporation (KFC), </a:t>
            </a:r>
            <a:r>
              <a:rPr lang="en-US" sz="4000" b="1" dirty="0" smtClean="0">
                <a:latin typeface="Franklin Gothic Medium" pitchFamily="34" charset="0"/>
              </a:rPr>
              <a:t>Thiruvananthapuram</a:t>
            </a:r>
            <a:r>
              <a:rPr lang="en-US" b="1" dirty="0" smtClean="0">
                <a:latin typeface="Franklin Gothic Medium" pitchFamily="34" charset="0"/>
              </a:rPr>
              <a:t/>
            </a:r>
            <a:br>
              <a:rPr lang="en-US" b="1" dirty="0" smtClean="0">
                <a:latin typeface="Franklin Gothic Medium" pitchFamily="34" charset="0"/>
              </a:rPr>
            </a:br>
            <a:r>
              <a:rPr lang="en-US" sz="1300" b="1" dirty="0">
                <a:latin typeface="Franklin Gothic Medium" pitchFamily="34" charset="0"/>
              </a:rPr>
              <a:t> </a:t>
            </a:r>
            <a:r>
              <a:rPr lang="en-US" sz="13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Farmers Fresh </a:t>
            </a:r>
          </a:p>
        </p:txBody>
      </p:sp>
      <p:sp>
        <p:nvSpPr>
          <p:cNvPr id="3" name="Content Placeholder 2"/>
          <p:cNvSpPr>
            <a:spLocks noGrp="1"/>
          </p:cNvSpPr>
          <p:nvPr>
            <p:ph idx="1"/>
          </p:nvPr>
        </p:nvSpPr>
        <p:spPr>
          <a:xfrm>
            <a:off x="152400" y="1905000"/>
            <a:ext cx="8763000" cy="4830763"/>
          </a:xfrm>
        </p:spPr>
        <p:txBody>
          <a:bodyPr>
            <a:noAutofit/>
          </a:bodyPr>
          <a:lstStyle/>
          <a:p>
            <a:pPr marL="0" indent="0" algn="just">
              <a:buNone/>
            </a:pPr>
            <a:r>
              <a:rPr lang="en-US" sz="2100" dirty="0">
                <a:latin typeface="Franklin Gothic Medium" pitchFamily="34" charset="0"/>
              </a:rPr>
              <a:t>M/s Farmers Fresh was established by Shri </a:t>
            </a:r>
            <a:r>
              <a:rPr lang="en-US" sz="2100" dirty="0" err="1">
                <a:latin typeface="Franklin Gothic Medium" pitchFamily="34" charset="0"/>
              </a:rPr>
              <a:t>Pradeep</a:t>
            </a:r>
            <a:r>
              <a:rPr lang="en-US" sz="2100" dirty="0">
                <a:latin typeface="Franklin Gothic Medium" pitchFamily="34" charset="0"/>
              </a:rPr>
              <a:t> P S in the year 2016 with financial assistance from KFC.  The unit is an </a:t>
            </a:r>
            <a:r>
              <a:rPr lang="en-US" sz="2100" dirty="0" err="1">
                <a:latin typeface="Franklin Gothic Medium" pitchFamily="34" charset="0"/>
              </a:rPr>
              <a:t>agri</a:t>
            </a:r>
            <a:r>
              <a:rPr lang="en-US" sz="2100" dirty="0">
                <a:latin typeface="Franklin Gothic Medium" pitchFamily="34" charset="0"/>
              </a:rPr>
              <a:t> tech, purely B2C-focused farm-to-fork supply chain offering fresh, safe-to-eat pesticide free fruits and vegetables to consumers.  The unit employs more than 200 people and has impacted more than 2000 farming families by increasing their income by 15%. Fruit &amp; Vegetable industries major problem is wastage, more than 25% of the production is wasted in different phases but in Farmers Fresh production to supply chain it was brought </a:t>
            </a:r>
            <a:r>
              <a:rPr lang="en-US" sz="2100" dirty="0" smtClean="0">
                <a:latin typeface="Franklin Gothic Medium" pitchFamily="34" charset="0"/>
              </a:rPr>
              <a:t>down </a:t>
            </a:r>
            <a:r>
              <a:rPr lang="en-US" sz="2100" dirty="0">
                <a:latin typeface="Franklin Gothic Medium" pitchFamily="34" charset="0"/>
              </a:rPr>
              <a:t>below 5%. The unit provides one-stop solution for fruits and vegetable requirement vie e-commerce module with traceability.  It serves more than 1lakh </a:t>
            </a:r>
            <a:r>
              <a:rPr lang="en-US" sz="2100" dirty="0" smtClean="0">
                <a:latin typeface="Franklin Gothic Medium" pitchFamily="34" charset="0"/>
              </a:rPr>
              <a:t>customers across </a:t>
            </a:r>
            <a:r>
              <a:rPr lang="en-US" sz="2100" dirty="0">
                <a:latin typeface="Franklin Gothic Medium" pitchFamily="34" charset="0"/>
              </a:rPr>
              <a:t>5 cities and was able to achieve 15x times growth in all aspects.  The unit </a:t>
            </a:r>
            <a:r>
              <a:rPr lang="en-US" sz="2100" dirty="0" smtClean="0">
                <a:latin typeface="Franklin Gothic Medium" pitchFamily="34" charset="0"/>
              </a:rPr>
              <a:t>plans to connect 20000 </a:t>
            </a:r>
            <a:r>
              <a:rPr lang="en-US" sz="2100" dirty="0">
                <a:latin typeface="Franklin Gothic Medium" pitchFamily="34" charset="0"/>
              </a:rPr>
              <a:t>more farmers by the end of 2023. Shri </a:t>
            </a:r>
            <a:r>
              <a:rPr lang="en-US" sz="2100" dirty="0" err="1">
                <a:latin typeface="Franklin Gothic Medium" pitchFamily="34" charset="0"/>
              </a:rPr>
              <a:t>Pradeep</a:t>
            </a:r>
            <a:r>
              <a:rPr lang="en-US" sz="2100" dirty="0">
                <a:latin typeface="Franklin Gothic Medium" pitchFamily="34" charset="0"/>
              </a:rPr>
              <a:t> PS, a software engineer turned entrepreneur, is very passionate about agriculture and aims to improve the health and wellness standards of consumers</a:t>
            </a:r>
            <a:r>
              <a:rPr lang="en-US" sz="2100" dirty="0" smtClean="0">
                <a:latin typeface="Franklin Gothic Medium" pitchFamily="34" charset="0"/>
              </a:rPr>
              <a:t>.</a:t>
            </a:r>
            <a:endParaRPr lang="en-US" sz="2100" dirty="0">
              <a:latin typeface="Franklin Gothic Medium" pitchFamily="34" charset="0"/>
            </a:endParaRPr>
          </a:p>
        </p:txBody>
      </p:sp>
    </p:spTree>
    <p:extLst>
      <p:ext uri="{BB962C8B-B14F-4D97-AF65-F5344CB8AC3E}">
        <p14:creationId xmlns:p14="http://schemas.microsoft.com/office/powerpoint/2010/main" val="1835844525"/>
      </p:ext>
    </p:extLst>
  </p:cSld>
  <p:clrMapOvr>
    <a:masterClrMapping/>
  </p:clrMapOvr>
  <p:transition>
    <p:wheel spokes="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Karnataka State Financial Corporation </a:t>
            </a:r>
            <a:r>
              <a:rPr lang="en-US" sz="3600" b="1" dirty="0" smtClean="0">
                <a:solidFill>
                  <a:schemeClr val="tx1"/>
                </a:solidFill>
                <a:latin typeface="Franklin Gothic Medium" pitchFamily="34" charset="0"/>
              </a:rPr>
              <a:t>{KSFC}, </a:t>
            </a:r>
            <a:r>
              <a:rPr lang="en-US" sz="3600" b="1" cap="none" dirty="0" smtClean="0">
                <a:solidFill>
                  <a:schemeClr val="tx1"/>
                </a:solidFill>
                <a:latin typeface="Franklin Gothic Medium" pitchFamily="34" charset="0"/>
              </a:rPr>
              <a:t>Bengaluru </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600" b="1" dirty="0">
                <a:latin typeface="Franklin Gothic Medium" pitchFamily="34" charset="0"/>
              </a:rPr>
              <a:t>M/s. </a:t>
            </a:r>
            <a:r>
              <a:rPr lang="en-US" sz="3600" b="1" dirty="0" err="1">
                <a:latin typeface="Franklin Gothic Medium" pitchFamily="34" charset="0"/>
              </a:rPr>
              <a:t>Cohera</a:t>
            </a:r>
            <a:r>
              <a:rPr lang="en-US" sz="3600" b="1" dirty="0">
                <a:latin typeface="Franklin Gothic Medium" pitchFamily="34" charset="0"/>
              </a:rPr>
              <a:t> Automation Pvt. Ltd</a:t>
            </a:r>
          </a:p>
        </p:txBody>
      </p:sp>
      <p:pic>
        <p:nvPicPr>
          <p:cNvPr id="4098" name="Picture 2" descr="C:\Users\i3\Documents\COSIDICI AWARDS\AWARDS-2022\AWARDEES\KSFC\UNIT -COHERA\COHERA UNIT PROMOTER PHOT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057400"/>
            <a:ext cx="2133600" cy="26670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4099" name="Picture 3" descr="C:\Users\i3\Documents\COSIDICI AWARDS\AWARDS-2022\AWARDEES\KSFC\UNIT -COHERA\COHERA UNIT PHOTO 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583" r="22417" b="28222"/>
          <a:stretch/>
        </p:blipFill>
        <p:spPr bwMode="auto">
          <a:xfrm>
            <a:off x="2743202" y="2057400"/>
            <a:ext cx="6172198" cy="21336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4100" name="Picture 4" descr="C:\Users\i3\Documents\COSIDICI AWARDS\AWARDS-2022\AWARDEES\KSFC\UNIT -COHERA\COHERA UNIT PHOTO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43200" y="4343400"/>
            <a:ext cx="6172199" cy="2209800"/>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 y="4724400"/>
            <a:ext cx="2514600" cy="430887"/>
          </a:xfrm>
          <a:prstGeom prst="rect">
            <a:avLst/>
          </a:prstGeom>
          <a:noFill/>
        </p:spPr>
        <p:txBody>
          <a:bodyPr wrap="square" rtlCol="0">
            <a:spAutoFit/>
          </a:bodyPr>
          <a:lstStyle/>
          <a:p>
            <a:pPr algn="ctr"/>
            <a:r>
              <a:rPr lang="en-IN" sz="2200" dirty="0">
                <a:latin typeface="Franklin Gothic Medium" pitchFamily="34" charset="0"/>
              </a:rPr>
              <a:t>Shri </a:t>
            </a:r>
            <a:r>
              <a:rPr lang="en-IN" sz="2200" dirty="0" err="1">
                <a:latin typeface="Franklin Gothic Medium" pitchFamily="34" charset="0"/>
              </a:rPr>
              <a:t>Deepu</a:t>
            </a:r>
            <a:r>
              <a:rPr lang="en-IN" sz="2200" dirty="0">
                <a:latin typeface="Franklin Gothic Medium" pitchFamily="34" charset="0"/>
              </a:rPr>
              <a:t> T. John </a:t>
            </a:r>
            <a:endParaRPr lang="en-US" sz="2200" dirty="0">
              <a:latin typeface="Franklin Gothic Medium" pitchFamily="34" charset="0"/>
            </a:endParaRPr>
          </a:p>
        </p:txBody>
      </p:sp>
    </p:spTree>
    <p:extLst>
      <p:ext uri="{BB962C8B-B14F-4D97-AF65-F5344CB8AC3E}">
        <p14:creationId xmlns:p14="http://schemas.microsoft.com/office/powerpoint/2010/main" val="3350780641"/>
      </p:ext>
    </p:extLst>
  </p:cSld>
  <p:clrMapOvr>
    <a:masterClrMapping/>
  </p:clrMapOvr>
  <p:transition advClick="0" advTm="6000">
    <p:wheel spokes="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cap="none" dirty="0" smtClean="0">
                <a:solidFill>
                  <a:schemeClr val="tx1"/>
                </a:solidFill>
                <a:latin typeface="Franklin Gothic Medium" pitchFamily="34" charset="0"/>
              </a:rPr>
              <a:t>Karnataka State Financial Corporation </a:t>
            </a:r>
            <a:r>
              <a:rPr lang="en-US" sz="3600" b="1" dirty="0" smtClean="0">
                <a:solidFill>
                  <a:schemeClr val="tx1"/>
                </a:solidFill>
                <a:latin typeface="Franklin Gothic Medium" pitchFamily="34" charset="0"/>
              </a:rPr>
              <a:t>{KSFC}, </a:t>
            </a:r>
            <a:r>
              <a:rPr lang="en-US" sz="3600" b="1" cap="none" dirty="0" smtClean="0">
                <a:solidFill>
                  <a:schemeClr val="tx1"/>
                </a:solidFill>
                <a:latin typeface="Franklin Gothic Medium" pitchFamily="34" charset="0"/>
              </a:rPr>
              <a:t>Bengaluru </a:t>
            </a:r>
            <a:br>
              <a:rPr lang="en-US" sz="3600" b="1" cap="none" dirty="0" smtClean="0">
                <a:solidFill>
                  <a:schemeClr val="tx1"/>
                </a:solidFill>
                <a:latin typeface="Franklin Gothic Medium" pitchFamily="34" charset="0"/>
              </a:rPr>
            </a:br>
            <a:r>
              <a:rPr lang="en-US" sz="3200" b="1" cap="none" dirty="0" smtClean="0">
                <a:solidFill>
                  <a:schemeClr val="tx1"/>
                </a:solidFill>
                <a:latin typeface="Franklin Gothic Medium" pitchFamily="34" charset="0"/>
              </a:rPr>
              <a:t/>
            </a:r>
            <a:br>
              <a:rPr lang="en-US" sz="3200" b="1" cap="none" dirty="0" smtClean="0">
                <a:solidFill>
                  <a:schemeClr val="tx1"/>
                </a:solidFill>
                <a:latin typeface="Franklin Gothic Medium" pitchFamily="34" charset="0"/>
              </a:rPr>
            </a:br>
            <a:r>
              <a:rPr lang="en-US" sz="3600" b="1" dirty="0">
                <a:latin typeface="Franklin Gothic Medium" pitchFamily="34" charset="0"/>
              </a:rPr>
              <a:t>M/s. </a:t>
            </a:r>
            <a:r>
              <a:rPr lang="en-US" sz="3600" b="1" dirty="0" err="1">
                <a:latin typeface="Franklin Gothic Medium" pitchFamily="34" charset="0"/>
              </a:rPr>
              <a:t>Cohera</a:t>
            </a:r>
            <a:r>
              <a:rPr lang="en-US" sz="3600" b="1" dirty="0">
                <a:latin typeface="Franklin Gothic Medium" pitchFamily="34" charset="0"/>
              </a:rPr>
              <a:t> Automation Pvt. Ltd</a:t>
            </a:r>
          </a:p>
        </p:txBody>
      </p:sp>
      <p:sp>
        <p:nvSpPr>
          <p:cNvPr id="3" name="Content Placeholder 2"/>
          <p:cNvSpPr>
            <a:spLocks noGrp="1"/>
          </p:cNvSpPr>
          <p:nvPr>
            <p:ph idx="1"/>
          </p:nvPr>
        </p:nvSpPr>
        <p:spPr>
          <a:xfrm>
            <a:off x="152400" y="2057400"/>
            <a:ext cx="8839200" cy="4648200"/>
          </a:xfrm>
        </p:spPr>
        <p:txBody>
          <a:bodyPr>
            <a:noAutofit/>
          </a:bodyPr>
          <a:lstStyle/>
          <a:p>
            <a:pPr marL="0" indent="0" algn="just">
              <a:buNone/>
            </a:pPr>
            <a:r>
              <a:rPr lang="en-IN" sz="3100" dirty="0">
                <a:latin typeface="Franklin Gothic Medium" pitchFamily="34" charset="0"/>
              </a:rPr>
              <a:t>Shri </a:t>
            </a:r>
            <a:r>
              <a:rPr lang="en-IN" sz="3100" dirty="0" err="1">
                <a:latin typeface="Franklin Gothic Medium" pitchFamily="34" charset="0"/>
              </a:rPr>
              <a:t>Deepu</a:t>
            </a:r>
            <a:r>
              <a:rPr lang="en-IN" sz="3100" dirty="0">
                <a:latin typeface="Franklin Gothic Medium" pitchFamily="34" charset="0"/>
              </a:rPr>
              <a:t> T. John established M/s </a:t>
            </a:r>
            <a:r>
              <a:rPr lang="en-IN" sz="3100" dirty="0" err="1">
                <a:latin typeface="Franklin Gothic Medium" pitchFamily="34" charset="0"/>
              </a:rPr>
              <a:t>Cohera</a:t>
            </a:r>
            <a:r>
              <a:rPr lang="en-IN" sz="3100" dirty="0">
                <a:latin typeface="Franklin Gothic Medium" pitchFamily="34" charset="0"/>
              </a:rPr>
              <a:t> Automation </a:t>
            </a:r>
            <a:r>
              <a:rPr lang="en-IN" sz="3100" dirty="0" err="1">
                <a:latin typeface="Franklin Gothic Medium" pitchFamily="34" charset="0"/>
              </a:rPr>
              <a:t>Pvt.</a:t>
            </a:r>
            <a:r>
              <a:rPr lang="en-IN" sz="3100" dirty="0">
                <a:latin typeface="Franklin Gothic Medium" pitchFamily="34" charset="0"/>
              </a:rPr>
              <a:t> Ltd. with financial assistance of Rs.65 lakhs from KSFC in the year 2019.  The unit is manufacturing Aerospace parts using precision components/Steel and exporting its products to </a:t>
            </a:r>
            <a:r>
              <a:rPr lang="en-IN" sz="3100" dirty="0" err="1">
                <a:latin typeface="Franklin Gothic Medium" pitchFamily="34" charset="0"/>
              </a:rPr>
              <a:t>Malysia</a:t>
            </a:r>
            <a:r>
              <a:rPr lang="en-IN" sz="3100" dirty="0">
                <a:latin typeface="Franklin Gothic Medium" pitchFamily="34" charset="0"/>
              </a:rPr>
              <a:t>, Europe and US.  It </a:t>
            </a:r>
            <a:r>
              <a:rPr lang="en-IN" sz="3100" dirty="0" smtClean="0">
                <a:latin typeface="Franklin Gothic Medium" pitchFamily="34" charset="0"/>
              </a:rPr>
              <a:t>employs </a:t>
            </a:r>
            <a:r>
              <a:rPr lang="en-IN" sz="3100" dirty="0">
                <a:latin typeface="Franklin Gothic Medium" pitchFamily="34" charset="0"/>
              </a:rPr>
              <a:t>35 people and achieved a turnover of Rs.445.54 lakhs in the year 2021-22.  Shri </a:t>
            </a:r>
            <a:r>
              <a:rPr lang="en-IN" sz="3100" dirty="0" err="1">
                <a:latin typeface="Franklin Gothic Medium" pitchFamily="34" charset="0"/>
              </a:rPr>
              <a:t>Deepu</a:t>
            </a:r>
            <a:r>
              <a:rPr lang="en-IN" sz="3100" dirty="0">
                <a:latin typeface="Franklin Gothic Medium" pitchFamily="34" charset="0"/>
              </a:rPr>
              <a:t> T. John is being conferred with the Best Entrepreneur award</a:t>
            </a:r>
            <a:r>
              <a:rPr lang="en-IN" dirty="0">
                <a:latin typeface="Franklin Gothic Medium" pitchFamily="34" charset="0"/>
              </a:rPr>
              <a:t>.</a:t>
            </a:r>
            <a:endParaRPr lang="en-US" dirty="0">
              <a:latin typeface="Franklin Gothic Medium" pitchFamily="34" charset="0"/>
            </a:endParaRPr>
          </a:p>
          <a:p>
            <a:endParaRPr lang="en-US" dirty="0">
              <a:latin typeface="Franklin Gothic Medium" pitchFamily="34" charset="0"/>
            </a:endParaRPr>
          </a:p>
        </p:txBody>
      </p:sp>
    </p:spTree>
    <p:extLst>
      <p:ext uri="{BB962C8B-B14F-4D97-AF65-F5344CB8AC3E}">
        <p14:creationId xmlns:p14="http://schemas.microsoft.com/office/powerpoint/2010/main" val="2668693413"/>
      </p:ext>
    </p:extLst>
  </p:cSld>
  <p:clrMapOvr>
    <a:masterClrMapping/>
  </p:clrMapOvr>
  <p:transition advClick="0" advTm="6000">
    <p:wheel spokes="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447800"/>
          </a:xfrm>
        </p:spPr>
        <p:txBody>
          <a:bodyPr>
            <a:normAutofit fontScale="90000"/>
          </a:bodyPr>
          <a:lstStyle/>
          <a:p>
            <a:r>
              <a:rPr lang="en-US" sz="4000" b="1" cap="none" dirty="0" smtClean="0">
                <a:solidFill>
                  <a:schemeClr val="tx1"/>
                </a:solidFill>
                <a:latin typeface="Franklin Gothic Medium" pitchFamily="34" charset="0"/>
              </a:rPr>
              <a:t>Karnataka State Financial Corporation </a:t>
            </a:r>
            <a:r>
              <a:rPr lang="en-US" sz="4000" b="1" dirty="0" smtClean="0">
                <a:solidFill>
                  <a:schemeClr val="tx1"/>
                </a:solidFill>
                <a:latin typeface="Franklin Gothic Medium" pitchFamily="34" charset="0"/>
              </a:rPr>
              <a:t>{KSFC}, </a:t>
            </a:r>
            <a:r>
              <a:rPr lang="en-US" sz="4000" b="1" cap="none" dirty="0" smtClean="0">
                <a:solidFill>
                  <a:schemeClr val="tx1"/>
                </a:solidFill>
                <a:latin typeface="Franklin Gothic Medium" pitchFamily="34" charset="0"/>
              </a:rPr>
              <a:t>Bengaluru </a:t>
            </a:r>
            <a:br>
              <a:rPr lang="en-US" sz="4000"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Excellent Technologies </a:t>
            </a:r>
          </a:p>
        </p:txBody>
      </p:sp>
      <p:pic>
        <p:nvPicPr>
          <p:cNvPr id="10242" name="Picture 2" descr="C:\Users\i3\Documents\COSIDICI AWARDS\AWARDS-2022\AWARDEES\KSFC\UNIT -EXCELLENT TECHNOLOGY\MR SUNIT PHOTO.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1" y="2286000"/>
            <a:ext cx="2514600" cy="3048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43" name="Picture 3" descr="C:\Users\i3\Documents\COSIDICI AWARDS\AWARDS-2022\AWARDEES\KSFC\UNIT -EXCELLENT TECHNOLOGY\1-EXCELLENT UNIT 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286000"/>
            <a:ext cx="5715000" cy="374808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5329535"/>
            <a:ext cx="2743200" cy="461665"/>
          </a:xfrm>
          <a:prstGeom prst="rect">
            <a:avLst/>
          </a:prstGeom>
        </p:spPr>
        <p:txBody>
          <a:bodyPr wrap="square">
            <a:spAutoFit/>
          </a:bodyPr>
          <a:lstStyle/>
          <a:p>
            <a:pPr algn="ctr"/>
            <a:r>
              <a:rPr lang="en-IN" sz="2400" dirty="0">
                <a:latin typeface="Franklin Gothic Medium" pitchFamily="34" charset="0"/>
              </a:rPr>
              <a:t>Shri Sunil Kumar C </a:t>
            </a:r>
            <a:endParaRPr lang="en-US" sz="2400" dirty="0"/>
          </a:p>
        </p:txBody>
      </p:sp>
    </p:spTree>
    <p:extLst>
      <p:ext uri="{BB962C8B-B14F-4D97-AF65-F5344CB8AC3E}">
        <p14:creationId xmlns:p14="http://schemas.microsoft.com/office/powerpoint/2010/main" val="2960638583"/>
      </p:ext>
    </p:extLst>
  </p:cSld>
  <p:clrMapOvr>
    <a:masterClrMapping/>
  </p:clrMapOvr>
  <p:transition advClick="0" advTm="6000">
    <p:wheel spokes="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4000" b="1" cap="none" dirty="0" smtClean="0">
                <a:solidFill>
                  <a:schemeClr val="tx1"/>
                </a:solidFill>
                <a:latin typeface="Franklin Gothic Medium" pitchFamily="34" charset="0"/>
              </a:rPr>
              <a:t>Karnataka State Financial Corporation </a:t>
            </a:r>
            <a:r>
              <a:rPr lang="en-US" sz="4000" b="1" dirty="0" smtClean="0">
                <a:solidFill>
                  <a:schemeClr val="tx1"/>
                </a:solidFill>
                <a:latin typeface="Franklin Gothic Medium" pitchFamily="34" charset="0"/>
              </a:rPr>
              <a:t>{KSFC}, </a:t>
            </a:r>
            <a:r>
              <a:rPr lang="en-US" sz="4000" b="1" cap="none" dirty="0" smtClean="0">
                <a:solidFill>
                  <a:schemeClr val="tx1"/>
                </a:solidFill>
                <a:latin typeface="Franklin Gothic Medium" pitchFamily="34" charset="0"/>
              </a:rPr>
              <a:t>Bengaluru </a:t>
            </a:r>
            <a:br>
              <a:rPr lang="en-US" sz="4000"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Excellent Technologies </a:t>
            </a:r>
          </a:p>
        </p:txBody>
      </p:sp>
      <p:sp>
        <p:nvSpPr>
          <p:cNvPr id="3" name="Content Placeholder 2"/>
          <p:cNvSpPr>
            <a:spLocks noGrp="1"/>
          </p:cNvSpPr>
          <p:nvPr>
            <p:ph idx="1"/>
          </p:nvPr>
        </p:nvSpPr>
        <p:spPr>
          <a:xfrm>
            <a:off x="152400" y="2286000"/>
            <a:ext cx="8763000" cy="4419600"/>
          </a:xfrm>
        </p:spPr>
        <p:txBody>
          <a:bodyPr>
            <a:normAutofit fontScale="92500" lnSpcReduction="10000"/>
          </a:bodyPr>
          <a:lstStyle/>
          <a:p>
            <a:pPr marL="0" indent="0" algn="just">
              <a:buNone/>
            </a:pPr>
            <a:r>
              <a:rPr lang="en-IN" dirty="0">
                <a:latin typeface="Franklin Gothic Medium" pitchFamily="34" charset="0"/>
              </a:rPr>
              <a:t>Shri Sunil Kumar C established M/s Excellent Technologies in the year 2015.  He received financial assistance of Rs. 830 lakhs over the years from KSFC.  The unit manufacturers Machine tools accessories for automotive </a:t>
            </a:r>
            <a:r>
              <a:rPr lang="en-IN" dirty="0" smtClean="0">
                <a:latin typeface="Franklin Gothic Medium" pitchFamily="34" charset="0"/>
              </a:rPr>
              <a:t>and </a:t>
            </a:r>
            <a:r>
              <a:rPr lang="en-IN" dirty="0">
                <a:latin typeface="Franklin Gothic Medium" pitchFamily="34" charset="0"/>
              </a:rPr>
              <a:t>Aero space sector and exports 75% of its products to Germany, Italy, UK, USA, Australia.  The unit employs 40 people and achieved a turnover Rs.1200 lakhs in the year 2021-22.  Shri Sunil Kumar C is being awarded as the ‘Best Entrepreneur’. </a:t>
            </a:r>
            <a:endParaRPr lang="en-US" dirty="0">
              <a:latin typeface="Franklin Gothic Medium" pitchFamily="34" charset="0"/>
            </a:endParaRPr>
          </a:p>
        </p:txBody>
      </p:sp>
    </p:spTree>
    <p:extLst>
      <p:ext uri="{BB962C8B-B14F-4D97-AF65-F5344CB8AC3E}">
        <p14:creationId xmlns:p14="http://schemas.microsoft.com/office/powerpoint/2010/main" val="2401573658"/>
      </p:ext>
    </p:extLst>
  </p:cSld>
  <p:clrMapOvr>
    <a:masterClrMapping/>
  </p:clrMapOvr>
  <p:transition advClick="0" advTm="6000">
    <p:wheel spokes="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371600"/>
          </a:xfrm>
        </p:spPr>
        <p:txBody>
          <a:bodyPr>
            <a:normAutofit fontScale="90000"/>
          </a:bodyPr>
          <a:lstStyle/>
          <a:p>
            <a:r>
              <a:rPr lang="en-US" sz="4000" b="1" cap="none" dirty="0" smtClean="0">
                <a:solidFill>
                  <a:schemeClr val="tx1"/>
                </a:solidFill>
                <a:latin typeface="Franklin Gothic Medium" pitchFamily="34" charset="0"/>
              </a:rPr>
              <a:t>Karnataka State Financial Corporation </a:t>
            </a:r>
            <a:r>
              <a:rPr lang="en-US" sz="4000" b="1" dirty="0" smtClean="0">
                <a:solidFill>
                  <a:schemeClr val="tx1"/>
                </a:solidFill>
                <a:latin typeface="Franklin Gothic Medium" pitchFamily="34" charset="0"/>
              </a:rPr>
              <a:t>{KSFC}, </a:t>
            </a:r>
            <a:r>
              <a:rPr lang="en-US" sz="4000" b="1" cap="none" dirty="0" smtClean="0">
                <a:solidFill>
                  <a:schemeClr val="tx1"/>
                </a:solidFill>
                <a:latin typeface="Franklin Gothic Medium" pitchFamily="34" charset="0"/>
              </a:rPr>
              <a:t>Bengaluru </a:t>
            </a:r>
            <a:r>
              <a:rPr lang="en-US" b="1" cap="none" dirty="0" smtClean="0">
                <a:solidFill>
                  <a:schemeClr val="tx1"/>
                </a:solidFill>
                <a:latin typeface="Franklin Gothic Medium" pitchFamily="34" charset="0"/>
              </a:rPr>
              <a:t/>
            </a:r>
            <a:br>
              <a:rPr lang="en-US" b="1" cap="none" dirty="0" smtClean="0">
                <a:solidFill>
                  <a:schemeClr val="tx1"/>
                </a:solidFill>
                <a:latin typeface="Franklin Gothic Medium" pitchFamily="34" charset="0"/>
              </a:rPr>
            </a:br>
            <a:r>
              <a:rPr lang="en-US" sz="2200" b="1" cap="none" dirty="0" smtClean="0">
                <a:solidFill>
                  <a:schemeClr val="tx1"/>
                </a:solidFill>
                <a:latin typeface="Franklin Gothic Medium" pitchFamily="34" charset="0"/>
              </a:rPr>
              <a:t>    </a:t>
            </a: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a:t>
            </a:r>
            <a:r>
              <a:rPr lang="en-US" b="1" dirty="0" err="1">
                <a:latin typeface="Franklin Gothic Medium" pitchFamily="34" charset="0"/>
              </a:rPr>
              <a:t>Arun</a:t>
            </a:r>
            <a:r>
              <a:rPr lang="en-US" b="1" dirty="0">
                <a:latin typeface="Franklin Gothic Medium" pitchFamily="34" charset="0"/>
              </a:rPr>
              <a:t> Enterprises</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63417"/>
          <a:stretch/>
        </p:blipFill>
        <p:spPr>
          <a:xfrm>
            <a:off x="228600" y="2209800"/>
            <a:ext cx="3886200" cy="4419600"/>
          </a:xfrm>
          <a:prstGeom prst="rect">
            <a:avLst/>
          </a:prstGeom>
          <a:ln w="5715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209800"/>
            <a:ext cx="4572000" cy="4419600"/>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2616468"/>
      </p:ext>
    </p:extLst>
  </p:cSld>
  <p:clrMapOvr>
    <a:masterClrMapping/>
  </p:clrMapOvr>
  <p:transition advClick="0" advTm="6000">
    <p:wheel spokes="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981200"/>
          </a:xfrm>
        </p:spPr>
        <p:txBody>
          <a:bodyPr>
            <a:normAutofit fontScale="90000"/>
          </a:bodyPr>
          <a:lstStyle/>
          <a:p>
            <a:r>
              <a:rPr lang="en-US" b="1" cap="none" dirty="0" smtClean="0">
                <a:solidFill>
                  <a:schemeClr val="tx1"/>
                </a:solidFill>
                <a:latin typeface="Franklin Gothic Medium" pitchFamily="34" charset="0"/>
              </a:rPr>
              <a:t>Karnataka State Financial Corporation </a:t>
            </a:r>
            <a:r>
              <a:rPr lang="en-US" b="1" dirty="0" smtClean="0">
                <a:solidFill>
                  <a:schemeClr val="tx1"/>
                </a:solidFill>
                <a:latin typeface="Franklin Gothic Medium" pitchFamily="34" charset="0"/>
              </a:rPr>
              <a:t>{KSFC}, </a:t>
            </a:r>
            <a:r>
              <a:rPr lang="en-US" b="1" cap="none" dirty="0" smtClean="0">
                <a:solidFill>
                  <a:schemeClr val="tx1"/>
                </a:solidFill>
                <a:latin typeface="Franklin Gothic Medium" pitchFamily="34" charset="0"/>
              </a:rPr>
              <a:t>Bengaluru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a:t>
            </a:r>
            <a:r>
              <a:rPr lang="en-US" b="1" dirty="0" err="1">
                <a:latin typeface="Franklin Gothic Medium" pitchFamily="34" charset="0"/>
              </a:rPr>
              <a:t>Arun</a:t>
            </a:r>
            <a:r>
              <a:rPr lang="en-US" b="1" dirty="0">
                <a:latin typeface="Franklin Gothic Medium" pitchFamily="34" charset="0"/>
              </a:rPr>
              <a:t> Enterprises</a:t>
            </a:r>
          </a:p>
        </p:txBody>
      </p:sp>
      <p:sp>
        <p:nvSpPr>
          <p:cNvPr id="3" name="Content Placeholder 2"/>
          <p:cNvSpPr>
            <a:spLocks noGrp="1"/>
          </p:cNvSpPr>
          <p:nvPr>
            <p:ph idx="1"/>
          </p:nvPr>
        </p:nvSpPr>
        <p:spPr>
          <a:xfrm>
            <a:off x="228600" y="2362200"/>
            <a:ext cx="8686800" cy="4495800"/>
          </a:xfrm>
        </p:spPr>
        <p:txBody>
          <a:bodyPr>
            <a:noAutofit/>
          </a:bodyPr>
          <a:lstStyle/>
          <a:p>
            <a:pPr marL="0" indent="0" algn="just">
              <a:buNone/>
            </a:pPr>
            <a:r>
              <a:rPr lang="en-IN" sz="2700" dirty="0" smtClean="0">
                <a:latin typeface="Franklin Gothic Medium" pitchFamily="34" charset="0"/>
              </a:rPr>
              <a:t>Shri </a:t>
            </a:r>
            <a:r>
              <a:rPr lang="en-IN" sz="2700" dirty="0" err="1">
                <a:latin typeface="Franklin Gothic Medium" pitchFamily="34" charset="0"/>
              </a:rPr>
              <a:t>Arun</a:t>
            </a:r>
            <a:r>
              <a:rPr lang="en-IN" sz="2700" dirty="0">
                <a:latin typeface="Franklin Gothic Medium" pitchFamily="34" charset="0"/>
              </a:rPr>
              <a:t> </a:t>
            </a:r>
            <a:r>
              <a:rPr lang="en-IN" sz="2700" dirty="0" err="1">
                <a:latin typeface="Franklin Gothic Medium" pitchFamily="34" charset="0"/>
              </a:rPr>
              <a:t>Nayaka</a:t>
            </a:r>
            <a:r>
              <a:rPr lang="en-IN" sz="2700" dirty="0">
                <a:latin typeface="Franklin Gothic Medium" pitchFamily="34" charset="0"/>
              </a:rPr>
              <a:t> N K established M/s </a:t>
            </a:r>
            <a:r>
              <a:rPr lang="en-IN" sz="2700" dirty="0" err="1">
                <a:latin typeface="Franklin Gothic Medium" pitchFamily="34" charset="0"/>
              </a:rPr>
              <a:t>Arun</a:t>
            </a:r>
            <a:r>
              <a:rPr lang="en-IN" sz="2700" dirty="0">
                <a:latin typeface="Franklin Gothic Medium" pitchFamily="34" charset="0"/>
              </a:rPr>
              <a:t> Enterprises with financial assistance of Rs. 90 lakhs from KSFC in the year 2017 under 4% interest subvention scheme of Government of Karnataka for SC/ST entrepreneurs.  The unit </a:t>
            </a:r>
            <a:r>
              <a:rPr lang="en-IN" sz="2700" dirty="0" smtClean="0">
                <a:latin typeface="Franklin Gothic Medium" pitchFamily="34" charset="0"/>
              </a:rPr>
              <a:t>manufactures </a:t>
            </a:r>
            <a:r>
              <a:rPr lang="en-IN" sz="2700" dirty="0">
                <a:latin typeface="Franklin Gothic Medium" pitchFamily="34" charset="0"/>
              </a:rPr>
              <a:t>cotton fabric readymade garments for children. The company is supplying to Scotch garments, Raymond Garments and Bombay Dyeing. The unit employs 40 people and achieved a turnover of Rs.123 lakhs in the year 2021-22.  The promoter is being awarded the ‘Best First Generation Entrepreneur’.        </a:t>
            </a:r>
            <a:endParaRPr lang="en-US" sz="2700" dirty="0">
              <a:latin typeface="Franklin Gothic Medium" pitchFamily="34" charset="0"/>
            </a:endParaRPr>
          </a:p>
        </p:txBody>
      </p:sp>
    </p:spTree>
    <p:extLst>
      <p:ext uri="{BB962C8B-B14F-4D97-AF65-F5344CB8AC3E}">
        <p14:creationId xmlns:p14="http://schemas.microsoft.com/office/powerpoint/2010/main" val="21389384"/>
      </p:ext>
    </p:extLst>
  </p:cSld>
  <p:clrMapOvr>
    <a:masterClrMapping/>
  </p:clrMapOvr>
  <p:transition advClick="0" advTm="6000">
    <p:wheel spokes="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Autofit/>
          </a:bodyPr>
          <a:lstStyle/>
          <a:p>
            <a:r>
              <a:rPr lang="en-US" sz="3200" b="1" cap="none" dirty="0" smtClean="0">
                <a:solidFill>
                  <a:schemeClr val="tx1"/>
                </a:solidFill>
                <a:latin typeface="Franklin Gothic Medium" pitchFamily="34" charset="0"/>
              </a:rPr>
              <a:t>Karnataka State Financial Corporation </a:t>
            </a:r>
            <a:r>
              <a:rPr lang="en-US" sz="3200" b="1" dirty="0" smtClean="0">
                <a:solidFill>
                  <a:schemeClr val="tx1"/>
                </a:solidFill>
                <a:latin typeface="Franklin Gothic Medium" pitchFamily="34" charset="0"/>
              </a:rPr>
              <a:t>{KSFC}, </a:t>
            </a:r>
            <a:r>
              <a:rPr lang="en-US" sz="3200" b="1" cap="none" dirty="0" smtClean="0">
                <a:solidFill>
                  <a:schemeClr val="tx1"/>
                </a:solidFill>
                <a:latin typeface="Franklin Gothic Medium" pitchFamily="34" charset="0"/>
              </a:rPr>
              <a:t>Bengaluru </a:t>
            </a:r>
            <a:br>
              <a:rPr lang="en-US" sz="3200" b="1" cap="none" dirty="0" smtClean="0">
                <a:solidFill>
                  <a:schemeClr val="tx1"/>
                </a:solidFill>
                <a:latin typeface="Franklin Gothic Medium" pitchFamily="34" charset="0"/>
              </a:rPr>
            </a:br>
            <a:r>
              <a:rPr lang="en-US" sz="2400" cap="none" dirty="0" smtClean="0">
                <a:solidFill>
                  <a:schemeClr val="tx1"/>
                </a:solidFill>
                <a:latin typeface="Franklin Gothic Medium" pitchFamily="34" charset="0"/>
              </a:rPr>
              <a:t/>
            </a:r>
            <a:br>
              <a:rPr lang="en-US" sz="2400" cap="none" dirty="0" smtClean="0">
                <a:solidFill>
                  <a:schemeClr val="tx1"/>
                </a:solidFill>
                <a:latin typeface="Franklin Gothic Medium" pitchFamily="34" charset="0"/>
              </a:rPr>
            </a:br>
            <a:r>
              <a:rPr lang="en-US" sz="3200" b="1" dirty="0">
                <a:latin typeface="Franklin Gothic Medium" pitchFamily="34" charset="0"/>
              </a:rPr>
              <a:t>M/s. Jain Seals</a:t>
            </a: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393" t="4167" r="6964" b="6191"/>
          <a:stretch/>
        </p:blipFill>
        <p:spPr bwMode="auto">
          <a:xfrm>
            <a:off x="457200" y="1981200"/>
            <a:ext cx="2259331" cy="2974309"/>
          </a:xfrm>
          <a:prstGeom prst="rect">
            <a:avLst/>
          </a:prstGeom>
          <a:ln w="57150">
            <a:solidFill>
              <a:schemeClr val="tx1"/>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62" t="9252" r="2394" b="4256"/>
          <a:stretch/>
        </p:blipFill>
        <p:spPr bwMode="auto">
          <a:xfrm>
            <a:off x="3276600" y="1981200"/>
            <a:ext cx="5676900" cy="2286000"/>
          </a:xfrm>
          <a:prstGeom prst="rect">
            <a:avLst/>
          </a:prstGeom>
          <a:ln w="57150">
            <a:solidFill>
              <a:schemeClr val="tx1"/>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573" t="4631" r="4378" b="4309"/>
          <a:stretch/>
        </p:blipFill>
        <p:spPr bwMode="auto">
          <a:xfrm>
            <a:off x="3276600" y="4419600"/>
            <a:ext cx="5692140" cy="2316480"/>
          </a:xfrm>
          <a:prstGeom prst="rect">
            <a:avLst/>
          </a:prstGeom>
          <a:ln w="57150">
            <a:solidFill>
              <a:schemeClr val="tx1"/>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0" y="5029200"/>
            <a:ext cx="3258250" cy="369332"/>
          </a:xfrm>
          <a:prstGeom prst="rect">
            <a:avLst/>
          </a:prstGeom>
        </p:spPr>
        <p:txBody>
          <a:bodyPr wrap="square">
            <a:spAutoFit/>
          </a:bodyPr>
          <a:lstStyle/>
          <a:p>
            <a:pPr algn="ctr"/>
            <a:r>
              <a:rPr lang="en-IN" b="1" dirty="0">
                <a:latin typeface="Franklin Gothic Medium" pitchFamily="34" charset="0"/>
              </a:rPr>
              <a:t>Smt. </a:t>
            </a:r>
            <a:r>
              <a:rPr lang="en-IN" b="1" dirty="0" err="1">
                <a:latin typeface="Franklin Gothic Medium" pitchFamily="34" charset="0"/>
              </a:rPr>
              <a:t>Asha</a:t>
            </a:r>
            <a:r>
              <a:rPr lang="en-IN" b="1" dirty="0">
                <a:latin typeface="Franklin Gothic Medium" pitchFamily="34" charset="0"/>
              </a:rPr>
              <a:t> Ashok </a:t>
            </a:r>
            <a:r>
              <a:rPr lang="en-IN" b="1" dirty="0" err="1">
                <a:latin typeface="Franklin Gothic Medium" pitchFamily="34" charset="0"/>
              </a:rPr>
              <a:t>Dhanawade</a:t>
            </a:r>
            <a:endParaRPr lang="en-US" b="1" dirty="0"/>
          </a:p>
        </p:txBody>
      </p:sp>
    </p:spTree>
    <p:extLst>
      <p:ext uri="{BB962C8B-B14F-4D97-AF65-F5344CB8AC3E}">
        <p14:creationId xmlns:p14="http://schemas.microsoft.com/office/powerpoint/2010/main" val="1629718247"/>
      </p:ext>
    </p:extLst>
  </p:cSld>
  <p:clrMapOvr>
    <a:masterClrMapping/>
  </p:clrMapOvr>
  <p:transition advClick="0" advTm="6000">
    <p:wheel spokes="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rmAutofit fontScale="90000"/>
          </a:bodyPr>
          <a:lstStyle/>
          <a:p>
            <a:r>
              <a:rPr lang="en-US" b="1" cap="none" dirty="0" smtClean="0">
                <a:solidFill>
                  <a:schemeClr val="tx1"/>
                </a:solidFill>
                <a:latin typeface="Franklin Gothic Medium" pitchFamily="34" charset="0"/>
              </a:rPr>
              <a:t>Karnataka State Financial Corporation </a:t>
            </a:r>
            <a:r>
              <a:rPr lang="en-US" b="1" dirty="0" smtClean="0">
                <a:solidFill>
                  <a:schemeClr val="tx1"/>
                </a:solidFill>
                <a:latin typeface="Franklin Gothic Medium" pitchFamily="34" charset="0"/>
              </a:rPr>
              <a:t>{KSFC}, </a:t>
            </a:r>
            <a:r>
              <a:rPr lang="en-US" b="1" cap="none" dirty="0" smtClean="0">
                <a:solidFill>
                  <a:schemeClr val="tx1"/>
                </a:solidFill>
                <a:latin typeface="Franklin Gothic Medium" pitchFamily="34" charset="0"/>
              </a:rPr>
              <a:t>Bengaluru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Jain Seals</a:t>
            </a:r>
          </a:p>
        </p:txBody>
      </p:sp>
      <p:sp>
        <p:nvSpPr>
          <p:cNvPr id="3" name="Content Placeholder 2"/>
          <p:cNvSpPr>
            <a:spLocks noGrp="1"/>
          </p:cNvSpPr>
          <p:nvPr>
            <p:ph idx="1"/>
          </p:nvPr>
        </p:nvSpPr>
        <p:spPr>
          <a:xfrm>
            <a:off x="228600" y="2286000"/>
            <a:ext cx="8763000" cy="4419600"/>
          </a:xfrm>
        </p:spPr>
        <p:txBody>
          <a:bodyPr>
            <a:noAutofit/>
          </a:bodyPr>
          <a:lstStyle/>
          <a:p>
            <a:pPr marL="0" indent="0" algn="just">
              <a:buNone/>
            </a:pPr>
            <a:r>
              <a:rPr lang="en-IN" sz="2900" dirty="0" smtClean="0">
                <a:latin typeface="Franklin Gothic Medium" pitchFamily="34" charset="0"/>
              </a:rPr>
              <a:t>M/s </a:t>
            </a:r>
            <a:r>
              <a:rPr lang="en-IN" sz="2900" dirty="0">
                <a:latin typeface="Franklin Gothic Medium" pitchFamily="34" charset="0"/>
              </a:rPr>
              <a:t>Jain Seals was established by Smt. </a:t>
            </a:r>
            <a:r>
              <a:rPr lang="en-IN" sz="2900" dirty="0" err="1">
                <a:latin typeface="Franklin Gothic Medium" pitchFamily="34" charset="0"/>
              </a:rPr>
              <a:t>Asha</a:t>
            </a:r>
            <a:r>
              <a:rPr lang="en-IN" sz="2900" dirty="0">
                <a:latin typeface="Franklin Gothic Medium" pitchFamily="34" charset="0"/>
              </a:rPr>
              <a:t> Ashok </a:t>
            </a:r>
            <a:r>
              <a:rPr lang="en-IN" sz="2900" dirty="0" err="1">
                <a:latin typeface="Franklin Gothic Medium" pitchFamily="34" charset="0"/>
              </a:rPr>
              <a:t>Dhanawade</a:t>
            </a:r>
            <a:r>
              <a:rPr lang="en-IN" sz="2900" dirty="0">
                <a:latin typeface="Franklin Gothic Medium" pitchFamily="34" charset="0"/>
              </a:rPr>
              <a:t> with financial assistance of Rs.22 lakhs from KSFC in the year 2019 under 4% interest subsidy scheme for women entrepreneurs.  The unit manufactures mechanical seals, CNC machine spares and pumps and distillery spares bearing isolators, etc. for engineering and agricultural activity.  It employs 16 people and achieved a turnover of Rs.96.12 lakhs in the year 2021-22.  Smt. </a:t>
            </a:r>
            <a:r>
              <a:rPr lang="en-IN" sz="2900" dirty="0" err="1">
                <a:latin typeface="Franklin Gothic Medium" pitchFamily="34" charset="0"/>
              </a:rPr>
              <a:t>Asha</a:t>
            </a:r>
            <a:r>
              <a:rPr lang="en-IN" sz="2900" dirty="0">
                <a:latin typeface="Franklin Gothic Medium" pitchFamily="34" charset="0"/>
              </a:rPr>
              <a:t> Ashok </a:t>
            </a:r>
            <a:r>
              <a:rPr lang="en-IN" sz="2900" dirty="0" err="1">
                <a:latin typeface="Franklin Gothic Medium" pitchFamily="34" charset="0"/>
              </a:rPr>
              <a:t>Dhanawade</a:t>
            </a:r>
            <a:r>
              <a:rPr lang="en-IN" sz="2900" dirty="0">
                <a:latin typeface="Franklin Gothic Medium" pitchFamily="34" charset="0"/>
              </a:rPr>
              <a:t> is being awarded the ‘Best Woman Entrepreneur</a:t>
            </a:r>
            <a:r>
              <a:rPr lang="en-IN" sz="2900" dirty="0" smtClean="0">
                <a:latin typeface="Franklin Gothic Medium" pitchFamily="34" charset="0"/>
              </a:rPr>
              <a:t>’.</a:t>
            </a:r>
            <a:endParaRPr lang="en-US" sz="2900" dirty="0">
              <a:latin typeface="Franklin Gothic Medium" pitchFamily="34" charset="0"/>
            </a:endParaRPr>
          </a:p>
        </p:txBody>
      </p:sp>
    </p:spTree>
    <p:extLst>
      <p:ext uri="{BB962C8B-B14F-4D97-AF65-F5344CB8AC3E}">
        <p14:creationId xmlns:p14="http://schemas.microsoft.com/office/powerpoint/2010/main" val="3894986093"/>
      </p:ext>
    </p:extLst>
  </p:cSld>
  <p:clrMapOvr>
    <a:masterClrMapping/>
  </p:clrMapOvr>
  <p:transition advClick="0" advTm="6000">
    <p:wheel spokes="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524000"/>
          </a:xfrm>
        </p:spPr>
        <p:txBody>
          <a:bodyPr>
            <a:normAutofit fontScale="90000"/>
          </a:bodyPr>
          <a:lstStyle/>
          <a:p>
            <a:r>
              <a:rPr lang="en-US" b="1" cap="none" dirty="0" smtClean="0">
                <a:solidFill>
                  <a:schemeClr val="tx1"/>
                </a:solidFill>
                <a:latin typeface="Franklin Gothic Medium" pitchFamily="34" charset="0"/>
              </a:rPr>
              <a:t>Karnataka State Financial Corporation </a:t>
            </a:r>
            <a:r>
              <a:rPr lang="en-US" b="1" dirty="0" smtClean="0">
                <a:solidFill>
                  <a:schemeClr val="tx1"/>
                </a:solidFill>
                <a:latin typeface="Franklin Gothic Medium" pitchFamily="34" charset="0"/>
              </a:rPr>
              <a:t>{KSFC}, </a:t>
            </a:r>
            <a:r>
              <a:rPr lang="en-US" b="1" cap="none" dirty="0" smtClean="0">
                <a:solidFill>
                  <a:schemeClr val="tx1"/>
                </a:solidFill>
                <a:latin typeface="Franklin Gothic Medium" pitchFamily="34" charset="0"/>
              </a:rPr>
              <a:t>Bengaluru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Belgaum Oxygen Pvt. Ltd</a:t>
            </a:r>
          </a:p>
        </p:txBody>
      </p:sp>
      <p:pic>
        <p:nvPicPr>
          <p:cNvPr id="2050" name="Picture 2" descr="C:\Users\i3\Documents\COSIDICI AWARDS\AWARDS-2022\AWARDEES\KSFC\UNIT BELGAUM OXYGEN\PROMOTER PHOTO VENKATESH  K PATIL.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528" r="14985"/>
          <a:stretch/>
        </p:blipFill>
        <p:spPr bwMode="auto">
          <a:xfrm>
            <a:off x="304800" y="2286000"/>
            <a:ext cx="2495550" cy="28194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S-2022\AWARDEES\KSFC\UNIT BELGAUM OXYGEN\UNIT BELGAUM PHOTO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2286000"/>
            <a:ext cx="5715000" cy="42672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 y="5193268"/>
            <a:ext cx="3048000" cy="400110"/>
          </a:xfrm>
          <a:prstGeom prst="rect">
            <a:avLst/>
          </a:prstGeom>
        </p:spPr>
        <p:txBody>
          <a:bodyPr wrap="square">
            <a:spAutoFit/>
          </a:bodyPr>
          <a:lstStyle/>
          <a:p>
            <a:pPr algn="ctr"/>
            <a:r>
              <a:rPr lang="en-IN" sz="2000" b="1" dirty="0" smtClean="0">
                <a:latin typeface="Franklin Gothic Medium" pitchFamily="34" charset="0"/>
              </a:rPr>
              <a:t>Shri </a:t>
            </a:r>
            <a:r>
              <a:rPr lang="en-IN" sz="2000" b="1" dirty="0" err="1" smtClean="0">
                <a:latin typeface="Franklin Gothic Medium" pitchFamily="34" charset="0"/>
              </a:rPr>
              <a:t>Venkatesh</a:t>
            </a:r>
            <a:r>
              <a:rPr lang="en-IN" sz="2000" b="1" dirty="0" smtClean="0">
                <a:latin typeface="Franklin Gothic Medium" pitchFamily="34" charset="0"/>
              </a:rPr>
              <a:t> K</a:t>
            </a:r>
            <a:r>
              <a:rPr lang="en-IN" sz="2000" b="1" dirty="0">
                <a:latin typeface="Franklin Gothic Medium" pitchFamily="34" charset="0"/>
              </a:rPr>
              <a:t>. </a:t>
            </a:r>
            <a:r>
              <a:rPr lang="en-IN" sz="2000" b="1" dirty="0" err="1">
                <a:latin typeface="Franklin Gothic Medium" pitchFamily="34" charset="0"/>
              </a:rPr>
              <a:t>Patil</a:t>
            </a:r>
            <a:r>
              <a:rPr lang="en-IN" sz="2000" b="1" dirty="0">
                <a:latin typeface="Franklin Gothic Medium" pitchFamily="34" charset="0"/>
              </a:rPr>
              <a:t> </a:t>
            </a:r>
            <a:endParaRPr lang="en-US" sz="2000" b="1" dirty="0"/>
          </a:p>
        </p:txBody>
      </p:sp>
    </p:spTree>
    <p:extLst>
      <p:ext uri="{BB962C8B-B14F-4D97-AF65-F5344CB8AC3E}">
        <p14:creationId xmlns:p14="http://schemas.microsoft.com/office/powerpoint/2010/main" val="367325926"/>
      </p:ext>
    </p:extLst>
  </p:cSld>
  <p:clrMapOvr>
    <a:masterClrMapping/>
  </p:clrMapOvr>
  <p:transition advClick="0" advTm="6000">
    <p:wheel spokes="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Autofit/>
          </a:bodyPr>
          <a:lstStyle/>
          <a:p>
            <a:r>
              <a:rPr lang="en-US" sz="3600" b="1" cap="none" dirty="0" smtClean="0">
                <a:solidFill>
                  <a:schemeClr val="tx1"/>
                </a:solidFill>
                <a:latin typeface="Franklin Gothic Medium" pitchFamily="34" charset="0"/>
              </a:rPr>
              <a:t>Karnataka State Financial Corporation </a:t>
            </a:r>
            <a:r>
              <a:rPr lang="en-US" sz="3600" b="1" dirty="0" smtClean="0">
                <a:solidFill>
                  <a:schemeClr val="tx1"/>
                </a:solidFill>
                <a:latin typeface="Franklin Gothic Medium" pitchFamily="34" charset="0"/>
              </a:rPr>
              <a:t>{KSFC}, </a:t>
            </a:r>
            <a:r>
              <a:rPr lang="en-US" sz="3600" b="1" cap="none" dirty="0" smtClean="0">
                <a:solidFill>
                  <a:schemeClr val="tx1"/>
                </a:solidFill>
                <a:latin typeface="Franklin Gothic Medium" pitchFamily="34" charset="0"/>
              </a:rPr>
              <a:t>Bengaluru </a:t>
            </a:r>
            <a:br>
              <a:rPr lang="en-US" sz="3600" b="1" cap="none" dirty="0" smtClean="0">
                <a:solidFill>
                  <a:schemeClr val="tx1"/>
                </a:solidFill>
                <a:latin typeface="Franklin Gothic Medium" pitchFamily="34" charset="0"/>
              </a:rPr>
            </a:br>
            <a:r>
              <a:rPr lang="en-US" sz="2800" cap="none" dirty="0" smtClean="0">
                <a:solidFill>
                  <a:schemeClr val="tx1"/>
                </a:solidFill>
                <a:latin typeface="Franklin Gothic Medium" pitchFamily="34" charset="0"/>
              </a:rPr>
              <a:t/>
            </a:r>
            <a:br>
              <a:rPr lang="en-US" sz="2800" cap="none" dirty="0" smtClean="0">
                <a:solidFill>
                  <a:schemeClr val="tx1"/>
                </a:solidFill>
                <a:latin typeface="Franklin Gothic Medium" pitchFamily="34" charset="0"/>
              </a:rPr>
            </a:br>
            <a:r>
              <a:rPr lang="en-US" sz="3600" b="1" dirty="0">
                <a:latin typeface="Franklin Gothic Medium" pitchFamily="34" charset="0"/>
              </a:rPr>
              <a:t>M/s. Belgaum Oxygen Pvt. Ltd</a:t>
            </a:r>
          </a:p>
        </p:txBody>
      </p:sp>
      <p:sp>
        <p:nvSpPr>
          <p:cNvPr id="3" name="Content Placeholder 2"/>
          <p:cNvSpPr>
            <a:spLocks noGrp="1"/>
          </p:cNvSpPr>
          <p:nvPr>
            <p:ph idx="1"/>
          </p:nvPr>
        </p:nvSpPr>
        <p:spPr>
          <a:xfrm>
            <a:off x="152400" y="2362200"/>
            <a:ext cx="8763000" cy="4343400"/>
          </a:xfrm>
        </p:spPr>
        <p:txBody>
          <a:bodyPr>
            <a:normAutofit lnSpcReduction="10000"/>
          </a:bodyPr>
          <a:lstStyle/>
          <a:p>
            <a:pPr marL="0" indent="0" algn="just">
              <a:buNone/>
            </a:pPr>
            <a:r>
              <a:rPr lang="en-IN" sz="2900" dirty="0">
                <a:latin typeface="Franklin Gothic Medium" pitchFamily="34" charset="0"/>
              </a:rPr>
              <a:t>Shri </a:t>
            </a:r>
            <a:r>
              <a:rPr lang="en-IN" sz="2900" dirty="0" err="1" smtClean="0">
                <a:latin typeface="Franklin Gothic Medium" pitchFamily="34" charset="0"/>
              </a:rPr>
              <a:t>Venkatesh</a:t>
            </a:r>
            <a:r>
              <a:rPr lang="en-IN" sz="2900" dirty="0" smtClean="0">
                <a:latin typeface="Franklin Gothic Medium" pitchFamily="34" charset="0"/>
              </a:rPr>
              <a:t> K</a:t>
            </a:r>
            <a:r>
              <a:rPr lang="en-IN" sz="2900" dirty="0">
                <a:latin typeface="Franklin Gothic Medium" pitchFamily="34" charset="0"/>
              </a:rPr>
              <a:t>. </a:t>
            </a:r>
            <a:r>
              <a:rPr lang="en-IN" sz="2900" dirty="0" err="1">
                <a:latin typeface="Franklin Gothic Medium" pitchFamily="34" charset="0"/>
              </a:rPr>
              <a:t>Patil</a:t>
            </a:r>
            <a:r>
              <a:rPr lang="en-IN" sz="2900" dirty="0">
                <a:latin typeface="Franklin Gothic Medium" pitchFamily="34" charset="0"/>
              </a:rPr>
              <a:t> established M/s Belgaum Oxygen </a:t>
            </a:r>
            <a:r>
              <a:rPr lang="en-IN" sz="2900" dirty="0" err="1">
                <a:latin typeface="Franklin Gothic Medium" pitchFamily="34" charset="0"/>
              </a:rPr>
              <a:t>Pvt.</a:t>
            </a:r>
            <a:r>
              <a:rPr lang="en-IN" sz="2900" dirty="0">
                <a:latin typeface="Franklin Gothic Medium" pitchFamily="34" charset="0"/>
              </a:rPr>
              <a:t> Ltd. for manufacturing medical oxygen/gas with financial assistance of Rs.425 lakhs from KSFC under 5.5% interest subsidy scheme for MSMEs Sector.  During COVID-19, the company supplied Medical Oxygen to all the hospitals. More than 8000 medical </a:t>
            </a:r>
            <a:r>
              <a:rPr lang="en-IN" sz="2900" dirty="0" smtClean="0">
                <a:latin typeface="Franklin Gothic Medium" pitchFamily="34" charset="0"/>
              </a:rPr>
              <a:t>cylinders </a:t>
            </a:r>
            <a:r>
              <a:rPr lang="en-IN" sz="2900" dirty="0">
                <a:latin typeface="Franklin Gothic Medium" pitchFamily="34" charset="0"/>
              </a:rPr>
              <a:t>were supplied free of cost.  It employs 22 people and had a turnover of Rs.7.58 crores in the year 2021-22.  The Promoter has been awarded the ‘Best Service Entrepreneur</a:t>
            </a:r>
            <a:r>
              <a:rPr lang="en-IN" sz="2900" dirty="0" smtClean="0">
                <a:latin typeface="Franklin Gothic Medium" pitchFamily="34" charset="0"/>
              </a:rPr>
              <a:t>’.</a:t>
            </a:r>
            <a:endParaRPr lang="en-US" sz="2900" dirty="0">
              <a:latin typeface="Franklin Gothic Medium" pitchFamily="34" charset="0"/>
            </a:endParaRPr>
          </a:p>
        </p:txBody>
      </p:sp>
    </p:spTree>
    <p:extLst>
      <p:ext uri="{BB962C8B-B14F-4D97-AF65-F5344CB8AC3E}">
        <p14:creationId xmlns:p14="http://schemas.microsoft.com/office/powerpoint/2010/main" val="2478479629"/>
      </p:ext>
    </p:extLst>
  </p:cSld>
  <p:clrMapOvr>
    <a:masterClrMapping/>
  </p:clrMapOvr>
  <p:transition advClick="0" advTm="6000">
    <p:wheel spokes="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a:latin typeface="Franklin Gothic Medium" pitchFamily="34" charset="0"/>
              </a:rPr>
              <a:t>M/s. Orient Engineering Works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84" t="8975" r="7919" b="9487"/>
          <a:stretch/>
        </p:blipFill>
        <p:spPr bwMode="auto">
          <a:xfrm rot="16200000">
            <a:off x="57508" y="3105506"/>
            <a:ext cx="2551988" cy="1905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520" t="1797" r="9258" b="1233"/>
          <a:stretch/>
        </p:blipFill>
        <p:spPr bwMode="auto">
          <a:xfrm rot="16200000">
            <a:off x="3619502" y="1333498"/>
            <a:ext cx="4191001" cy="62484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3" name="Rectangle 2"/>
          <p:cNvSpPr/>
          <p:nvPr/>
        </p:nvSpPr>
        <p:spPr>
          <a:xfrm>
            <a:off x="170241" y="5421868"/>
            <a:ext cx="2420559" cy="430887"/>
          </a:xfrm>
          <a:prstGeom prst="rect">
            <a:avLst/>
          </a:prstGeom>
        </p:spPr>
        <p:txBody>
          <a:bodyPr wrap="square">
            <a:spAutoFit/>
          </a:bodyPr>
          <a:lstStyle/>
          <a:p>
            <a:pPr algn="ctr"/>
            <a:r>
              <a:rPr lang="en-IN" sz="2200" dirty="0">
                <a:latin typeface="Franklin Gothic Medium" pitchFamily="34" charset="0"/>
              </a:rPr>
              <a:t>Shri </a:t>
            </a:r>
            <a:r>
              <a:rPr lang="en-IN" sz="2200" dirty="0" err="1">
                <a:latin typeface="Franklin Gothic Medium" pitchFamily="34" charset="0"/>
              </a:rPr>
              <a:t>Dayal</a:t>
            </a:r>
            <a:r>
              <a:rPr lang="en-IN" sz="2200" dirty="0">
                <a:latin typeface="Franklin Gothic Medium" pitchFamily="34" charset="0"/>
              </a:rPr>
              <a:t> Kumar </a:t>
            </a:r>
            <a:endParaRPr lang="en-US" sz="2200" dirty="0"/>
          </a:p>
        </p:txBody>
      </p:sp>
    </p:spTree>
    <p:extLst>
      <p:ext uri="{BB962C8B-B14F-4D97-AF65-F5344CB8AC3E}">
        <p14:creationId xmlns:p14="http://schemas.microsoft.com/office/powerpoint/2010/main" val="3422313411"/>
      </p:ext>
    </p:extLst>
  </p:cSld>
  <p:clrMapOvr>
    <a:masterClrMapping/>
  </p:clrMapOvr>
  <p:transition advClick="0" advTm="6000">
    <p:wheel spokes="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Autofit/>
          </a:bodyPr>
          <a:lstStyle/>
          <a:p>
            <a:r>
              <a:rPr lang="en-US" sz="3600" b="1" cap="none" dirty="0" smtClean="0">
                <a:solidFill>
                  <a:schemeClr val="tx1"/>
                </a:solidFill>
                <a:latin typeface="Franklin Gothic Medium" pitchFamily="34" charset="0"/>
              </a:rPr>
              <a:t>Rajasthan Financial Corporation </a:t>
            </a:r>
            <a:r>
              <a:rPr lang="en-US" sz="3600" b="1" dirty="0" smtClean="0">
                <a:solidFill>
                  <a:schemeClr val="tx1"/>
                </a:solidFill>
                <a:latin typeface="Franklin Gothic Medium" pitchFamily="34" charset="0"/>
              </a:rPr>
              <a:t>{RFC}, </a:t>
            </a:r>
            <a:r>
              <a:rPr lang="en-US" sz="3600" b="1" cap="none" dirty="0" smtClean="0">
                <a:solidFill>
                  <a:schemeClr val="tx1"/>
                </a:solidFill>
                <a:latin typeface="Franklin Gothic Medium" pitchFamily="34" charset="0"/>
              </a:rPr>
              <a:t>Jaipur </a:t>
            </a:r>
            <a:br>
              <a:rPr lang="en-US" sz="3600" b="1" cap="none" dirty="0" smtClean="0">
                <a:solidFill>
                  <a:schemeClr val="tx1"/>
                </a:solidFill>
                <a:latin typeface="Franklin Gothic Medium" pitchFamily="34" charset="0"/>
              </a:rPr>
            </a:br>
            <a:r>
              <a:rPr lang="en-US" sz="2800" cap="none" dirty="0" smtClean="0">
                <a:solidFill>
                  <a:schemeClr val="tx1"/>
                </a:solidFill>
                <a:latin typeface="Franklin Gothic Medium" pitchFamily="34" charset="0"/>
              </a:rPr>
              <a:t/>
            </a:r>
            <a:br>
              <a:rPr lang="en-US" sz="2800" cap="none" dirty="0" smtClean="0">
                <a:solidFill>
                  <a:schemeClr val="tx1"/>
                </a:solidFill>
                <a:latin typeface="Franklin Gothic Medium" pitchFamily="34" charset="0"/>
              </a:rPr>
            </a:br>
            <a:r>
              <a:rPr lang="en-US" sz="3600" b="1" dirty="0">
                <a:latin typeface="Franklin Gothic Medium" pitchFamily="34" charset="0"/>
              </a:rPr>
              <a:t>M/s. Orient Engineering Works</a:t>
            </a:r>
          </a:p>
        </p:txBody>
      </p:sp>
      <p:sp>
        <p:nvSpPr>
          <p:cNvPr id="3" name="Content Placeholder 2"/>
          <p:cNvSpPr>
            <a:spLocks noGrp="1"/>
          </p:cNvSpPr>
          <p:nvPr>
            <p:ph idx="1"/>
          </p:nvPr>
        </p:nvSpPr>
        <p:spPr>
          <a:xfrm>
            <a:off x="152400" y="2209800"/>
            <a:ext cx="8763000" cy="4495800"/>
          </a:xfrm>
        </p:spPr>
        <p:txBody>
          <a:bodyPr>
            <a:noAutofit/>
          </a:bodyPr>
          <a:lstStyle/>
          <a:p>
            <a:pPr marL="0" indent="0" algn="just">
              <a:buNone/>
            </a:pPr>
            <a:r>
              <a:rPr lang="en-IN" sz="3000" dirty="0">
                <a:latin typeface="Franklin Gothic Medium" pitchFamily="34" charset="0"/>
              </a:rPr>
              <a:t>M/s Orient Engineering works was established by Shri </a:t>
            </a:r>
            <a:r>
              <a:rPr lang="en-IN" sz="3000" dirty="0" err="1">
                <a:latin typeface="Franklin Gothic Medium" pitchFamily="34" charset="0"/>
              </a:rPr>
              <a:t>Dayal</a:t>
            </a:r>
            <a:r>
              <a:rPr lang="en-IN" sz="3000" dirty="0">
                <a:latin typeface="Franklin Gothic Medium" pitchFamily="34" charset="0"/>
              </a:rPr>
              <a:t> Kumar with financial assistance from RFC to manufacture Marble &amp; Granite slabs and tiles; Sandstone Marble &amp; Granite cutting &amp; polishing machines.  Shri </a:t>
            </a:r>
            <a:r>
              <a:rPr lang="en-IN" sz="3000" dirty="0" err="1">
                <a:latin typeface="Franklin Gothic Medium" pitchFamily="34" charset="0"/>
              </a:rPr>
              <a:t>Dayal</a:t>
            </a:r>
            <a:r>
              <a:rPr lang="en-IN" sz="3000" dirty="0">
                <a:latin typeface="Franklin Gothic Medium" pitchFamily="34" charset="0"/>
              </a:rPr>
              <a:t> Kumar expanded the unit in 2020 and set up a modern fully automatic plant.  The unit achieved turnover of Rs.4.33 crore in the year 2021-22.  Shri </a:t>
            </a:r>
            <a:r>
              <a:rPr lang="en-IN" sz="3000" dirty="0" err="1">
                <a:latin typeface="Franklin Gothic Medium" pitchFamily="34" charset="0"/>
              </a:rPr>
              <a:t>Dayal</a:t>
            </a:r>
            <a:r>
              <a:rPr lang="en-IN" sz="3000" dirty="0">
                <a:latin typeface="Franklin Gothic Medium" pitchFamily="34" charset="0"/>
              </a:rPr>
              <a:t> Kumar is being awarded as the "Best Entrepreneur</a:t>
            </a:r>
            <a:r>
              <a:rPr lang="en-IN" sz="3000" dirty="0" smtClean="0">
                <a:latin typeface="Franklin Gothic Medium" pitchFamily="34" charset="0"/>
              </a:rPr>
              <a:t>".</a:t>
            </a:r>
            <a:endParaRPr lang="en-US" sz="3000" dirty="0">
              <a:latin typeface="Franklin Gothic Medium" pitchFamily="34" charset="0"/>
            </a:endParaRPr>
          </a:p>
        </p:txBody>
      </p:sp>
    </p:spTree>
    <p:extLst>
      <p:ext uri="{BB962C8B-B14F-4D97-AF65-F5344CB8AC3E}">
        <p14:creationId xmlns:p14="http://schemas.microsoft.com/office/powerpoint/2010/main" val="741333531"/>
      </p:ext>
    </p:extLst>
  </p:cSld>
  <p:clrMapOvr>
    <a:masterClrMapping/>
  </p:clrMapOvr>
  <p:transition advClick="0" advTm="6000">
    <p:wheel spokes="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600200"/>
          </a:xfrm>
        </p:spPr>
        <p:txBody>
          <a:bodyPr>
            <a:noAutofit/>
          </a:bodyPr>
          <a:lstStyle/>
          <a:p>
            <a:r>
              <a:rPr lang="en-US" sz="3600" b="1" cap="none" dirty="0" smtClean="0">
                <a:solidFill>
                  <a:schemeClr val="tx1"/>
                </a:solidFill>
                <a:latin typeface="Franklin Gothic Medium" pitchFamily="34" charset="0"/>
              </a:rPr>
              <a:t>Rajasthan Financial Corporation </a:t>
            </a:r>
            <a:r>
              <a:rPr lang="en-US" sz="3600" b="1" dirty="0" smtClean="0">
                <a:solidFill>
                  <a:schemeClr val="tx1"/>
                </a:solidFill>
                <a:latin typeface="Franklin Gothic Medium" pitchFamily="34" charset="0"/>
              </a:rPr>
              <a:t>{RFC}, </a:t>
            </a:r>
            <a:r>
              <a:rPr lang="en-US" sz="3600" b="1" cap="none" dirty="0" smtClean="0">
                <a:solidFill>
                  <a:schemeClr val="tx1"/>
                </a:solidFill>
                <a:latin typeface="Franklin Gothic Medium" pitchFamily="34" charset="0"/>
              </a:rPr>
              <a:t>Jaipur </a:t>
            </a:r>
            <a:br>
              <a:rPr lang="en-US" sz="3600" b="1" cap="none" dirty="0" smtClean="0">
                <a:solidFill>
                  <a:schemeClr val="tx1"/>
                </a:solidFill>
                <a:latin typeface="Franklin Gothic Medium" pitchFamily="34" charset="0"/>
              </a:rPr>
            </a:br>
            <a:r>
              <a:rPr lang="en-US" sz="2800" cap="none" dirty="0" smtClean="0">
                <a:solidFill>
                  <a:schemeClr val="tx1"/>
                </a:solidFill>
                <a:latin typeface="Franklin Gothic Medium" pitchFamily="34" charset="0"/>
              </a:rPr>
              <a:t/>
            </a:r>
            <a:br>
              <a:rPr lang="en-US" sz="2800" cap="none" dirty="0" smtClean="0">
                <a:solidFill>
                  <a:schemeClr val="tx1"/>
                </a:solidFill>
                <a:latin typeface="Franklin Gothic Medium" pitchFamily="34" charset="0"/>
              </a:rPr>
            </a:br>
            <a:r>
              <a:rPr lang="en-US" sz="3600" b="1" dirty="0" smtClean="0">
                <a:latin typeface="Franklin Gothic Medium" pitchFamily="34" charset="0"/>
              </a:rPr>
              <a:t>M/s Bajaj </a:t>
            </a:r>
            <a:r>
              <a:rPr lang="en-US" sz="3600" b="1" dirty="0">
                <a:latin typeface="Franklin Gothic Medium" pitchFamily="34" charset="0"/>
              </a:rPr>
              <a:t>Surfactants</a:t>
            </a:r>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3087" t="4166" r="22954" b="24048"/>
          <a:stretch/>
        </p:blipFill>
        <p:spPr bwMode="auto">
          <a:xfrm>
            <a:off x="381000" y="2438400"/>
            <a:ext cx="2133600" cy="2819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209" t="1905" r="14183"/>
          <a:stretch/>
        </p:blipFill>
        <p:spPr bwMode="auto">
          <a:xfrm rot="16200000">
            <a:off x="3745227" y="1516376"/>
            <a:ext cx="4187195" cy="588644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304800" y="5345668"/>
            <a:ext cx="2286000" cy="430887"/>
          </a:xfrm>
          <a:prstGeom prst="rect">
            <a:avLst/>
          </a:prstGeom>
        </p:spPr>
        <p:txBody>
          <a:bodyPr wrap="square">
            <a:spAutoFit/>
          </a:bodyPr>
          <a:lstStyle/>
          <a:p>
            <a:pPr algn="ctr"/>
            <a:r>
              <a:rPr lang="en-IN" sz="2200" dirty="0">
                <a:latin typeface="Franklin Gothic Medium" pitchFamily="34" charset="0"/>
              </a:rPr>
              <a:t>Shri </a:t>
            </a:r>
            <a:r>
              <a:rPr lang="en-IN" sz="2200" dirty="0" err="1">
                <a:latin typeface="Franklin Gothic Medium" pitchFamily="34" charset="0"/>
              </a:rPr>
              <a:t>Anshul</a:t>
            </a:r>
            <a:r>
              <a:rPr lang="en-IN" sz="2200" dirty="0">
                <a:latin typeface="Franklin Gothic Medium" pitchFamily="34" charset="0"/>
              </a:rPr>
              <a:t> Bajaj </a:t>
            </a:r>
            <a:endParaRPr lang="en-US" sz="2200" dirty="0"/>
          </a:p>
        </p:txBody>
      </p:sp>
    </p:spTree>
    <p:extLst>
      <p:ext uri="{BB962C8B-B14F-4D97-AF65-F5344CB8AC3E}">
        <p14:creationId xmlns:p14="http://schemas.microsoft.com/office/powerpoint/2010/main" val="2912188140"/>
      </p:ext>
    </p:extLst>
  </p:cSld>
  <p:clrMapOvr>
    <a:masterClrMapping/>
  </p:clrMapOvr>
  <p:transition advClick="0" advTm="6000">
    <p:wheel spokes="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Autofit/>
          </a:bodyPr>
          <a:lstStyle/>
          <a:p>
            <a:r>
              <a:rPr lang="en-US" sz="3600" b="1" cap="none" dirty="0" smtClean="0">
                <a:solidFill>
                  <a:schemeClr val="tx1"/>
                </a:solidFill>
                <a:latin typeface="Franklin Gothic Medium" pitchFamily="34" charset="0"/>
              </a:rPr>
              <a:t>Rajasthan Financial Corporation </a:t>
            </a:r>
            <a:r>
              <a:rPr lang="en-US" sz="3600" b="1" dirty="0" smtClean="0">
                <a:solidFill>
                  <a:schemeClr val="tx1"/>
                </a:solidFill>
                <a:latin typeface="Franklin Gothic Medium" pitchFamily="34" charset="0"/>
              </a:rPr>
              <a:t>{RFC}, </a:t>
            </a:r>
            <a:r>
              <a:rPr lang="en-US" sz="3600" b="1" cap="none" dirty="0" smtClean="0">
                <a:solidFill>
                  <a:schemeClr val="tx1"/>
                </a:solidFill>
                <a:latin typeface="Franklin Gothic Medium" pitchFamily="34" charset="0"/>
              </a:rPr>
              <a:t>Jaipur </a:t>
            </a:r>
            <a:br>
              <a:rPr lang="en-US" sz="3600" b="1" cap="none" dirty="0" smtClean="0">
                <a:solidFill>
                  <a:schemeClr val="tx1"/>
                </a:solidFill>
                <a:latin typeface="Franklin Gothic Medium" pitchFamily="34" charset="0"/>
              </a:rPr>
            </a:br>
            <a:r>
              <a:rPr lang="en-US" sz="2800" cap="none" dirty="0" smtClean="0">
                <a:solidFill>
                  <a:schemeClr val="tx1"/>
                </a:solidFill>
                <a:latin typeface="Franklin Gothic Medium" pitchFamily="34" charset="0"/>
              </a:rPr>
              <a:t/>
            </a:r>
            <a:br>
              <a:rPr lang="en-US" sz="2800" cap="none" dirty="0" smtClean="0">
                <a:solidFill>
                  <a:schemeClr val="tx1"/>
                </a:solidFill>
                <a:latin typeface="Franklin Gothic Medium" pitchFamily="34" charset="0"/>
              </a:rPr>
            </a:br>
            <a:r>
              <a:rPr lang="en-US" sz="3600" b="1" dirty="0" smtClean="0">
                <a:latin typeface="Franklin Gothic Medium" pitchFamily="34" charset="0"/>
              </a:rPr>
              <a:t>M/s Bajaj </a:t>
            </a:r>
            <a:r>
              <a:rPr lang="en-US" sz="3600" b="1" dirty="0">
                <a:latin typeface="Franklin Gothic Medium" pitchFamily="34" charset="0"/>
              </a:rPr>
              <a:t>Surfactants</a:t>
            </a:r>
          </a:p>
        </p:txBody>
      </p:sp>
      <p:sp>
        <p:nvSpPr>
          <p:cNvPr id="3" name="Content Placeholder 2"/>
          <p:cNvSpPr>
            <a:spLocks noGrp="1"/>
          </p:cNvSpPr>
          <p:nvPr>
            <p:ph idx="1"/>
          </p:nvPr>
        </p:nvSpPr>
        <p:spPr>
          <a:xfrm>
            <a:off x="152400" y="2362200"/>
            <a:ext cx="8763000" cy="4343400"/>
          </a:xfrm>
        </p:spPr>
        <p:txBody>
          <a:bodyPr>
            <a:normAutofit fontScale="92500" lnSpcReduction="10000"/>
          </a:bodyPr>
          <a:lstStyle/>
          <a:p>
            <a:pPr marL="0" indent="0" algn="just">
              <a:buNone/>
            </a:pPr>
            <a:r>
              <a:rPr lang="en-IN" dirty="0">
                <a:latin typeface="Franklin Gothic Medium" pitchFamily="34" charset="0"/>
              </a:rPr>
              <a:t>M/s Bajaj Surfactants was established by Shri </a:t>
            </a:r>
            <a:r>
              <a:rPr lang="en-IN" dirty="0" err="1">
                <a:latin typeface="Franklin Gothic Medium" pitchFamily="34" charset="0"/>
              </a:rPr>
              <a:t>Saurabh</a:t>
            </a:r>
            <a:r>
              <a:rPr lang="en-IN" dirty="0">
                <a:latin typeface="Franklin Gothic Medium" pitchFamily="34" charset="0"/>
              </a:rPr>
              <a:t> Bajaj and Shri </a:t>
            </a:r>
            <a:r>
              <a:rPr lang="en-IN" dirty="0" err="1">
                <a:latin typeface="Franklin Gothic Medium" pitchFamily="34" charset="0"/>
              </a:rPr>
              <a:t>Anshul</a:t>
            </a:r>
            <a:r>
              <a:rPr lang="en-IN" dirty="0">
                <a:latin typeface="Franklin Gothic Medium" pitchFamily="34" charset="0"/>
              </a:rPr>
              <a:t> Bajaj with financial assistance of Rs.170 lakhs under the scheme </a:t>
            </a:r>
            <a:r>
              <a:rPr lang="en-IN" dirty="0" err="1">
                <a:latin typeface="Franklin Gothic Medium" pitchFamily="34" charset="0"/>
              </a:rPr>
              <a:t>Yuva</a:t>
            </a:r>
            <a:r>
              <a:rPr lang="en-IN" dirty="0">
                <a:latin typeface="Franklin Gothic Medium" pitchFamily="34" charset="0"/>
              </a:rPr>
              <a:t> </a:t>
            </a:r>
            <a:r>
              <a:rPr lang="en-IN" dirty="0" err="1">
                <a:latin typeface="Franklin Gothic Medium" pitchFamily="34" charset="0"/>
              </a:rPr>
              <a:t>Udyamita</a:t>
            </a:r>
            <a:r>
              <a:rPr lang="en-IN" dirty="0">
                <a:latin typeface="Franklin Gothic Medium" pitchFamily="34" charset="0"/>
              </a:rPr>
              <a:t> </a:t>
            </a:r>
            <a:r>
              <a:rPr lang="en-IN" dirty="0" err="1">
                <a:latin typeface="Franklin Gothic Medium" pitchFamily="34" charset="0"/>
              </a:rPr>
              <a:t>Protsahan</a:t>
            </a:r>
            <a:r>
              <a:rPr lang="en-IN" dirty="0">
                <a:latin typeface="Franklin Gothic Medium" pitchFamily="34" charset="0"/>
              </a:rPr>
              <a:t> </a:t>
            </a:r>
            <a:r>
              <a:rPr lang="en-IN" dirty="0" err="1">
                <a:latin typeface="Franklin Gothic Medium" pitchFamily="34" charset="0"/>
              </a:rPr>
              <a:t>Yojana</a:t>
            </a:r>
            <a:r>
              <a:rPr lang="en-IN" dirty="0">
                <a:latin typeface="Franklin Gothic Medium" pitchFamily="34" charset="0"/>
              </a:rPr>
              <a:t> (YUPY) and Rs.20 lakhs under GTL scheme in the year 2018 from RFC.  The unit manufactures detergent powder, detergent cake, </a:t>
            </a:r>
            <a:r>
              <a:rPr lang="en-IN" dirty="0" err="1">
                <a:latin typeface="Franklin Gothic Medium" pitchFamily="34" charset="0"/>
              </a:rPr>
              <a:t>dishwash</a:t>
            </a:r>
            <a:r>
              <a:rPr lang="en-IN" dirty="0">
                <a:latin typeface="Franklin Gothic Medium" pitchFamily="34" charset="0"/>
              </a:rPr>
              <a:t> Bar, Liquid </a:t>
            </a:r>
            <a:r>
              <a:rPr lang="en-IN" dirty="0" err="1">
                <a:latin typeface="Franklin Gothic Medium" pitchFamily="34" charset="0"/>
              </a:rPr>
              <a:t>dishwash</a:t>
            </a:r>
            <a:r>
              <a:rPr lang="en-IN" dirty="0">
                <a:latin typeface="Franklin Gothic Medium" pitchFamily="34" charset="0"/>
              </a:rPr>
              <a:t> and toilet cleaner and has a turnover of Rs.276.33 lakh.  Shri </a:t>
            </a:r>
            <a:r>
              <a:rPr lang="en-IN" dirty="0" err="1">
                <a:latin typeface="Franklin Gothic Medium" pitchFamily="34" charset="0"/>
              </a:rPr>
              <a:t>Saurabh</a:t>
            </a:r>
            <a:r>
              <a:rPr lang="en-IN" dirty="0">
                <a:latin typeface="Franklin Gothic Medium" pitchFamily="34" charset="0"/>
              </a:rPr>
              <a:t> Bajaj and Shri </a:t>
            </a:r>
            <a:r>
              <a:rPr lang="en-IN" dirty="0" err="1">
                <a:latin typeface="Franklin Gothic Medium" pitchFamily="34" charset="0"/>
              </a:rPr>
              <a:t>Anshul</a:t>
            </a:r>
            <a:r>
              <a:rPr lang="en-IN" dirty="0">
                <a:latin typeface="Franklin Gothic Medium" pitchFamily="34" charset="0"/>
              </a:rPr>
              <a:t> Bajaj are being conferred the "Best Entrepreneur" award.  </a:t>
            </a:r>
            <a:endParaRPr lang="en-US" dirty="0">
              <a:latin typeface="Franklin Gothic Medium" pitchFamily="34" charset="0"/>
            </a:endParaRPr>
          </a:p>
        </p:txBody>
      </p:sp>
    </p:spTree>
    <p:extLst>
      <p:ext uri="{BB962C8B-B14F-4D97-AF65-F5344CB8AC3E}">
        <p14:creationId xmlns:p14="http://schemas.microsoft.com/office/powerpoint/2010/main" val="3420775888"/>
      </p:ext>
    </p:extLst>
  </p:cSld>
  <p:clrMapOvr>
    <a:masterClrMapping/>
  </p:clrMapOvr>
  <p:transition advClick="0" advTm="6000">
    <p:wheel spokes="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1295400"/>
          </a:xfrm>
        </p:spPr>
        <p:txBody>
          <a:bodyPr>
            <a:noAutofit/>
          </a:bodyPr>
          <a:lstStyle/>
          <a:p>
            <a:r>
              <a:rPr lang="en-US" sz="3600" b="1" cap="none" dirty="0" smtClean="0">
                <a:solidFill>
                  <a:schemeClr val="tx1"/>
                </a:solidFill>
                <a:latin typeface="Franklin Gothic Medium" pitchFamily="34" charset="0"/>
              </a:rPr>
              <a:t>Rajasthan Financial Corporation </a:t>
            </a:r>
            <a:r>
              <a:rPr lang="en-US" sz="3600" b="1" dirty="0" smtClean="0">
                <a:solidFill>
                  <a:schemeClr val="tx1"/>
                </a:solidFill>
                <a:latin typeface="Franklin Gothic Medium" pitchFamily="34" charset="0"/>
              </a:rPr>
              <a:t>{RFC}, </a:t>
            </a:r>
            <a:r>
              <a:rPr lang="en-US" sz="3600" b="1" cap="none" dirty="0" smtClean="0">
                <a:solidFill>
                  <a:schemeClr val="tx1"/>
                </a:solidFill>
                <a:latin typeface="Franklin Gothic Medium" pitchFamily="34" charset="0"/>
              </a:rPr>
              <a:t>Jaipur </a:t>
            </a:r>
            <a:br>
              <a:rPr lang="en-US" sz="3600" b="1" cap="none" dirty="0" smtClean="0">
                <a:solidFill>
                  <a:schemeClr val="tx1"/>
                </a:solidFill>
                <a:latin typeface="Franklin Gothic Medium" pitchFamily="34" charset="0"/>
              </a:rPr>
            </a:br>
            <a:r>
              <a:rPr lang="en-US" sz="2800" cap="none" dirty="0" smtClean="0">
                <a:solidFill>
                  <a:schemeClr val="tx1"/>
                </a:solidFill>
                <a:latin typeface="Franklin Gothic Medium" pitchFamily="34" charset="0"/>
              </a:rPr>
              <a:t/>
            </a:r>
            <a:br>
              <a:rPr lang="en-US" sz="2800" cap="none" dirty="0" smtClean="0">
                <a:solidFill>
                  <a:schemeClr val="tx1"/>
                </a:solidFill>
                <a:latin typeface="Franklin Gothic Medium" pitchFamily="34" charset="0"/>
              </a:rPr>
            </a:br>
            <a:r>
              <a:rPr lang="en-US" sz="3600" b="1" dirty="0" smtClean="0">
                <a:latin typeface="Franklin Gothic Medium" pitchFamily="34" charset="0"/>
              </a:rPr>
              <a:t>M/s </a:t>
            </a:r>
            <a:r>
              <a:rPr lang="en-US" sz="3600" b="1" dirty="0" err="1">
                <a:latin typeface="Franklin Gothic Medium" pitchFamily="34" charset="0"/>
              </a:rPr>
              <a:t>Suryanagri</a:t>
            </a:r>
            <a:r>
              <a:rPr lang="en-US" sz="3600" b="1" dirty="0">
                <a:latin typeface="Franklin Gothic Medium" pitchFamily="34" charset="0"/>
              </a:rPr>
              <a:t> Synthetics</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62199"/>
            <a:ext cx="1962150" cy="273873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512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904" t="3689" r="5286" b="3689"/>
          <a:stretch/>
        </p:blipFill>
        <p:spPr bwMode="auto">
          <a:xfrm>
            <a:off x="2895600" y="2362200"/>
            <a:ext cx="5966460" cy="4191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5" name="Rectangle 4"/>
          <p:cNvSpPr/>
          <p:nvPr/>
        </p:nvSpPr>
        <p:spPr>
          <a:xfrm>
            <a:off x="76200" y="5100935"/>
            <a:ext cx="2667000" cy="461665"/>
          </a:xfrm>
          <a:prstGeom prst="rect">
            <a:avLst/>
          </a:prstGeom>
        </p:spPr>
        <p:txBody>
          <a:bodyPr wrap="square">
            <a:spAutoFit/>
          </a:bodyPr>
          <a:lstStyle/>
          <a:p>
            <a:pPr algn="ctr"/>
            <a:r>
              <a:rPr lang="en-IN" sz="2400" dirty="0">
                <a:latin typeface="Franklin Gothic Medium" pitchFamily="34" charset="0"/>
              </a:rPr>
              <a:t>Shri Anil Kothari </a:t>
            </a:r>
            <a:endParaRPr lang="en-US" sz="2400" dirty="0"/>
          </a:p>
        </p:txBody>
      </p:sp>
    </p:spTree>
    <p:extLst>
      <p:ext uri="{BB962C8B-B14F-4D97-AF65-F5344CB8AC3E}">
        <p14:creationId xmlns:p14="http://schemas.microsoft.com/office/powerpoint/2010/main" val="3462160959"/>
      </p:ext>
    </p:extLst>
  </p:cSld>
  <p:clrMapOvr>
    <a:masterClrMapping/>
  </p:clrMapOvr>
  <p:transition advClick="0" advTm="6000">
    <p:wheel spokes="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Suryanagri</a:t>
            </a:r>
            <a:r>
              <a:rPr lang="en-US" b="1" dirty="0">
                <a:latin typeface="Franklin Gothic Medium" pitchFamily="34" charset="0"/>
              </a:rPr>
              <a:t> Synthetics</a:t>
            </a:r>
          </a:p>
        </p:txBody>
      </p:sp>
      <p:sp>
        <p:nvSpPr>
          <p:cNvPr id="3" name="Content Placeholder 2"/>
          <p:cNvSpPr>
            <a:spLocks noGrp="1"/>
          </p:cNvSpPr>
          <p:nvPr>
            <p:ph idx="1"/>
          </p:nvPr>
        </p:nvSpPr>
        <p:spPr>
          <a:xfrm>
            <a:off x="228600" y="2362200"/>
            <a:ext cx="8686800" cy="4343400"/>
          </a:xfrm>
        </p:spPr>
        <p:txBody>
          <a:bodyPr>
            <a:noAutofit/>
          </a:bodyPr>
          <a:lstStyle/>
          <a:p>
            <a:pPr marL="0" indent="0" algn="just">
              <a:buNone/>
            </a:pPr>
            <a:r>
              <a:rPr lang="en-IN" sz="3700" dirty="0">
                <a:latin typeface="Franklin Gothic Medium" pitchFamily="34" charset="0"/>
              </a:rPr>
              <a:t>Shri Anil Kothari established M/s </a:t>
            </a:r>
            <a:r>
              <a:rPr lang="en-IN" sz="3700" dirty="0" err="1">
                <a:latin typeface="Franklin Gothic Medium" pitchFamily="34" charset="0"/>
              </a:rPr>
              <a:t>Suryanagari</a:t>
            </a:r>
            <a:r>
              <a:rPr lang="en-IN" sz="3700" dirty="0">
                <a:latin typeface="Franklin Gothic Medium" pitchFamily="34" charset="0"/>
              </a:rPr>
              <a:t> Synthetics with financial assistance of Rs.190 lakh from RFC in the year 2000 under the GTL scheme to manufacture Laundry soap.  The promoter is self made entrepreneur and is being given the award of the Best Entrepreneur. </a:t>
            </a:r>
            <a:endParaRPr lang="en-US" sz="3700" dirty="0">
              <a:latin typeface="Franklin Gothic Medium" pitchFamily="34" charset="0"/>
            </a:endParaRPr>
          </a:p>
          <a:p>
            <a:pPr algn="just"/>
            <a:endParaRPr lang="en-US" sz="3700" dirty="0">
              <a:latin typeface="Franklin Gothic Medium" pitchFamily="34" charset="0"/>
            </a:endParaRPr>
          </a:p>
        </p:txBody>
      </p:sp>
    </p:spTree>
    <p:extLst>
      <p:ext uri="{BB962C8B-B14F-4D97-AF65-F5344CB8AC3E}">
        <p14:creationId xmlns:p14="http://schemas.microsoft.com/office/powerpoint/2010/main" val="2237226805"/>
      </p:ext>
    </p:extLst>
  </p:cSld>
  <p:clrMapOvr>
    <a:masterClrMapping/>
  </p:clrMapOvr>
  <p:transition advClick="0" advTm="6000">
    <p:wheel spokes="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1447800"/>
          </a:xfrm>
        </p:spPr>
        <p:txBody>
          <a:bodyPr>
            <a:noAutofit/>
          </a:bodyPr>
          <a:lstStyle/>
          <a:p>
            <a:r>
              <a:rPr lang="en-US" sz="3600" b="1" cap="none" dirty="0" smtClean="0">
                <a:solidFill>
                  <a:schemeClr val="tx1"/>
                </a:solidFill>
                <a:latin typeface="Franklin Gothic Medium" pitchFamily="34" charset="0"/>
              </a:rPr>
              <a:t>Rajasthan Financial Corporation </a:t>
            </a:r>
            <a:r>
              <a:rPr lang="en-US" sz="3600" b="1" dirty="0" smtClean="0">
                <a:solidFill>
                  <a:schemeClr val="tx1"/>
                </a:solidFill>
                <a:latin typeface="Franklin Gothic Medium" pitchFamily="34" charset="0"/>
              </a:rPr>
              <a:t>{RFC}, </a:t>
            </a:r>
            <a:r>
              <a:rPr lang="en-US" sz="3600" b="1" cap="none" dirty="0" smtClean="0">
                <a:solidFill>
                  <a:schemeClr val="tx1"/>
                </a:solidFill>
                <a:latin typeface="Franklin Gothic Medium" pitchFamily="34" charset="0"/>
              </a:rPr>
              <a:t>Jaipur</a:t>
            </a:r>
            <a:br>
              <a:rPr lang="en-US" sz="3600" b="1" cap="none" dirty="0" smtClean="0">
                <a:solidFill>
                  <a:schemeClr val="tx1"/>
                </a:solidFill>
                <a:latin typeface="Franklin Gothic Medium" pitchFamily="34" charset="0"/>
              </a:rPr>
            </a:br>
            <a:r>
              <a:rPr lang="en-US" sz="3600" b="1" cap="none" dirty="0" smtClean="0">
                <a:solidFill>
                  <a:schemeClr val="tx1"/>
                </a:solidFill>
                <a:latin typeface="Franklin Gothic Medium" pitchFamily="34" charset="0"/>
              </a:rPr>
              <a:t> </a:t>
            </a:r>
            <a:r>
              <a:rPr lang="en-US" sz="2800" cap="none" dirty="0" smtClean="0">
                <a:solidFill>
                  <a:schemeClr val="tx1"/>
                </a:solidFill>
                <a:latin typeface="Franklin Gothic Medium" pitchFamily="34" charset="0"/>
              </a:rPr>
              <a:t/>
            </a:r>
            <a:br>
              <a:rPr lang="en-US" sz="2800" cap="none" dirty="0" smtClean="0">
                <a:solidFill>
                  <a:schemeClr val="tx1"/>
                </a:solidFill>
                <a:latin typeface="Franklin Gothic Medium" pitchFamily="34" charset="0"/>
              </a:rPr>
            </a:br>
            <a:r>
              <a:rPr lang="en-US" sz="3600" b="1" dirty="0" smtClean="0">
                <a:latin typeface="Franklin Gothic Medium" pitchFamily="34" charset="0"/>
              </a:rPr>
              <a:t>M/s </a:t>
            </a:r>
            <a:r>
              <a:rPr lang="en-US" sz="3600" b="1" dirty="0">
                <a:latin typeface="Franklin Gothic Medium" pitchFamily="34" charset="0"/>
              </a:rPr>
              <a:t>Quality Chemical &amp; Minerals</a:t>
            </a:r>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237" t="25978" r="3729" b="2166"/>
          <a:stretch/>
        </p:blipFill>
        <p:spPr bwMode="auto">
          <a:xfrm rot="16200000">
            <a:off x="3857628" y="1400172"/>
            <a:ext cx="3848099" cy="592455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2139" t="14629" r="11548" b="17592"/>
          <a:stretch/>
        </p:blipFill>
        <p:spPr bwMode="auto">
          <a:xfrm rot="16200000">
            <a:off x="150493" y="2813685"/>
            <a:ext cx="2598423" cy="213740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152400" y="5193268"/>
            <a:ext cx="2514600" cy="430887"/>
          </a:xfrm>
          <a:prstGeom prst="rect">
            <a:avLst/>
          </a:prstGeom>
        </p:spPr>
        <p:txBody>
          <a:bodyPr wrap="square">
            <a:spAutoFit/>
          </a:bodyPr>
          <a:lstStyle/>
          <a:p>
            <a:pPr algn="ctr"/>
            <a:r>
              <a:rPr lang="en-IN" sz="2200" dirty="0">
                <a:latin typeface="Franklin Gothic Medium" pitchFamily="34" charset="0"/>
              </a:rPr>
              <a:t>Shri Manish Gupta </a:t>
            </a:r>
            <a:endParaRPr lang="en-US" sz="2200" dirty="0"/>
          </a:p>
        </p:txBody>
      </p:sp>
    </p:spTree>
    <p:extLst>
      <p:ext uri="{BB962C8B-B14F-4D97-AF65-F5344CB8AC3E}">
        <p14:creationId xmlns:p14="http://schemas.microsoft.com/office/powerpoint/2010/main" val="971127255"/>
      </p:ext>
    </p:extLst>
  </p:cSld>
  <p:clrMapOvr>
    <a:masterClrMapping/>
  </p:clrMapOvr>
  <p:transition advClick="0" advTm="6000">
    <p:wheel spokes="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22098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Quality Chemical &amp; Minerals</a:t>
            </a:r>
          </a:p>
        </p:txBody>
      </p:sp>
      <p:sp>
        <p:nvSpPr>
          <p:cNvPr id="3" name="Content Placeholder 2"/>
          <p:cNvSpPr>
            <a:spLocks noGrp="1"/>
          </p:cNvSpPr>
          <p:nvPr>
            <p:ph idx="1"/>
          </p:nvPr>
        </p:nvSpPr>
        <p:spPr>
          <a:xfrm>
            <a:off x="228600" y="2590800"/>
            <a:ext cx="8686800" cy="4114800"/>
          </a:xfrm>
        </p:spPr>
        <p:txBody>
          <a:bodyPr>
            <a:normAutofit lnSpcReduction="10000"/>
          </a:bodyPr>
          <a:lstStyle/>
          <a:p>
            <a:pPr marL="0" indent="0" algn="just">
              <a:buNone/>
            </a:pPr>
            <a:r>
              <a:rPr lang="en-IN" sz="3500" dirty="0">
                <a:latin typeface="Franklin Gothic Medium" pitchFamily="34" charset="0"/>
              </a:rPr>
              <a:t>M/s </a:t>
            </a:r>
            <a:r>
              <a:rPr lang="en-IN" sz="3500" dirty="0" smtClean="0">
                <a:latin typeface="Franklin Gothic Medium" pitchFamily="34" charset="0"/>
              </a:rPr>
              <a:t>Quality </a:t>
            </a:r>
            <a:r>
              <a:rPr lang="en-IN" sz="3500" dirty="0">
                <a:latin typeface="Franklin Gothic Medium" pitchFamily="34" charset="0"/>
              </a:rPr>
              <a:t>Chemical &amp; Minerals </a:t>
            </a:r>
            <a:r>
              <a:rPr lang="en-IN" sz="3500" dirty="0" smtClean="0">
                <a:latin typeface="Franklin Gothic Medium" pitchFamily="34" charset="0"/>
              </a:rPr>
              <a:t>was established </a:t>
            </a:r>
            <a:r>
              <a:rPr lang="en-IN" sz="3500" dirty="0">
                <a:latin typeface="Franklin Gothic Medium" pitchFamily="34" charset="0"/>
              </a:rPr>
              <a:t>by Shri Manish Gupta with financial assistance of Rs.24.40 lakhs from RFC in the year 2017 to manufacture </a:t>
            </a:r>
            <a:r>
              <a:rPr lang="en-IN" sz="3500" dirty="0" err="1">
                <a:latin typeface="Franklin Gothic Medium" pitchFamily="34" charset="0"/>
              </a:rPr>
              <a:t>Hydated</a:t>
            </a:r>
            <a:r>
              <a:rPr lang="en-IN" sz="3500" dirty="0">
                <a:latin typeface="Franklin Gothic Medium" pitchFamily="34" charset="0"/>
              </a:rPr>
              <a:t> Lime.  The unit employs 200-300 labourers directly or indirectly.  Shri Manish Gupta is being given the Best Entrepreneur Award. </a:t>
            </a:r>
            <a:endParaRPr lang="en-US" sz="3500" dirty="0">
              <a:latin typeface="Franklin Gothic Medium" pitchFamily="34" charset="0"/>
            </a:endParaRPr>
          </a:p>
        </p:txBody>
      </p:sp>
    </p:spTree>
    <p:extLst>
      <p:ext uri="{BB962C8B-B14F-4D97-AF65-F5344CB8AC3E}">
        <p14:creationId xmlns:p14="http://schemas.microsoft.com/office/powerpoint/2010/main" val="881137281"/>
      </p:ext>
    </p:extLst>
  </p:cSld>
  <p:clrMapOvr>
    <a:masterClrMapping/>
  </p:clrMapOvr>
  <p:transition advClick="0" advTm="6000">
    <p:wheel spokes="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Indo Toyo </a:t>
            </a:r>
            <a:r>
              <a:rPr lang="en-US" b="1" dirty="0" err="1">
                <a:latin typeface="Franklin Gothic Medium" pitchFamily="34" charset="0"/>
              </a:rPr>
              <a:t>Tronix</a:t>
            </a:r>
            <a:r>
              <a:rPr lang="en-US" b="1" dirty="0">
                <a:latin typeface="Franklin Gothic Medium" pitchFamily="34" charset="0"/>
              </a:rPr>
              <a:t> Pvt. Ltd.</a:t>
            </a:r>
          </a:p>
        </p:txBody>
      </p:sp>
      <p:pic>
        <p:nvPicPr>
          <p:cNvPr id="717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575" t="1810" r="7954" b="2600"/>
          <a:stretch/>
        </p:blipFill>
        <p:spPr bwMode="auto">
          <a:xfrm rot="5400000">
            <a:off x="2613659" y="129542"/>
            <a:ext cx="3962400" cy="842771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3048000" y="6336268"/>
            <a:ext cx="2635658" cy="400110"/>
          </a:xfrm>
          <a:prstGeom prst="rect">
            <a:avLst/>
          </a:prstGeom>
        </p:spPr>
        <p:txBody>
          <a:bodyPr wrap="none">
            <a:spAutoFit/>
          </a:bodyPr>
          <a:lstStyle/>
          <a:p>
            <a:r>
              <a:rPr lang="en-IN" sz="2000" b="1" dirty="0">
                <a:latin typeface="Franklin Gothic Medium" pitchFamily="34" charset="0"/>
              </a:rPr>
              <a:t>Shri </a:t>
            </a:r>
            <a:r>
              <a:rPr lang="en-IN" sz="2000" b="1" dirty="0" err="1">
                <a:latin typeface="Franklin Gothic Medium" pitchFamily="34" charset="0"/>
              </a:rPr>
              <a:t>Abhishek</a:t>
            </a:r>
            <a:r>
              <a:rPr lang="en-IN" sz="2000" b="1" dirty="0">
                <a:latin typeface="Franklin Gothic Medium" pitchFamily="34" charset="0"/>
              </a:rPr>
              <a:t> Sharma</a:t>
            </a:r>
            <a:endParaRPr lang="en-US" sz="2000" b="1" dirty="0"/>
          </a:p>
        </p:txBody>
      </p:sp>
    </p:spTree>
    <p:extLst>
      <p:ext uri="{BB962C8B-B14F-4D97-AF65-F5344CB8AC3E}">
        <p14:creationId xmlns:p14="http://schemas.microsoft.com/office/powerpoint/2010/main" val="744532569"/>
      </p:ext>
    </p:extLst>
  </p:cSld>
  <p:clrMapOvr>
    <a:masterClrMapping/>
  </p:clrMapOvr>
  <p:transition advClick="0" advTm="6000">
    <p:wheel spokes="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3716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Indo Toyo </a:t>
            </a:r>
            <a:r>
              <a:rPr lang="en-US" b="1" dirty="0" err="1">
                <a:latin typeface="Franklin Gothic Medium" pitchFamily="34" charset="0"/>
              </a:rPr>
              <a:t>Tronix</a:t>
            </a:r>
            <a:r>
              <a:rPr lang="en-US" b="1" dirty="0">
                <a:latin typeface="Franklin Gothic Medium" pitchFamily="34" charset="0"/>
              </a:rPr>
              <a:t> Pvt. Ltd.</a:t>
            </a:r>
          </a:p>
        </p:txBody>
      </p:sp>
      <p:sp>
        <p:nvSpPr>
          <p:cNvPr id="3" name="Content Placeholder 2"/>
          <p:cNvSpPr>
            <a:spLocks noGrp="1"/>
          </p:cNvSpPr>
          <p:nvPr>
            <p:ph idx="1"/>
          </p:nvPr>
        </p:nvSpPr>
        <p:spPr>
          <a:xfrm>
            <a:off x="304800" y="2362200"/>
            <a:ext cx="8610600" cy="4343400"/>
          </a:xfrm>
        </p:spPr>
        <p:txBody>
          <a:bodyPr>
            <a:noAutofit/>
          </a:bodyPr>
          <a:lstStyle/>
          <a:p>
            <a:pPr marL="0" indent="0" algn="just">
              <a:spcBef>
                <a:spcPts val="0"/>
              </a:spcBef>
              <a:buNone/>
            </a:pPr>
            <a:r>
              <a:rPr lang="en-IN" sz="3500" dirty="0">
                <a:latin typeface="Franklin Gothic Medium" pitchFamily="34" charset="0"/>
              </a:rPr>
              <a:t>M/s Indo Toyo </a:t>
            </a:r>
            <a:r>
              <a:rPr lang="en-IN" sz="3500" dirty="0" err="1">
                <a:latin typeface="Franklin Gothic Medium" pitchFamily="34" charset="0"/>
              </a:rPr>
              <a:t>Tronix</a:t>
            </a:r>
            <a:r>
              <a:rPr lang="en-IN" sz="3500" dirty="0">
                <a:latin typeface="Franklin Gothic Medium" pitchFamily="34" charset="0"/>
              </a:rPr>
              <a:t> </a:t>
            </a:r>
            <a:r>
              <a:rPr lang="en-IN" sz="3500" dirty="0" err="1">
                <a:latin typeface="Franklin Gothic Medium" pitchFamily="34" charset="0"/>
              </a:rPr>
              <a:t>Pvt.</a:t>
            </a:r>
            <a:r>
              <a:rPr lang="en-IN" sz="3500" dirty="0">
                <a:latin typeface="Franklin Gothic Medium" pitchFamily="34" charset="0"/>
              </a:rPr>
              <a:t> Ltd. was established by Shri </a:t>
            </a:r>
            <a:r>
              <a:rPr lang="en-IN" sz="3500" dirty="0" err="1">
                <a:latin typeface="Franklin Gothic Medium" pitchFamily="34" charset="0"/>
              </a:rPr>
              <a:t>Abhishek</a:t>
            </a:r>
            <a:r>
              <a:rPr lang="en-IN" sz="3500" dirty="0">
                <a:latin typeface="Franklin Gothic Medium" pitchFamily="34" charset="0"/>
              </a:rPr>
              <a:t> Sharma with financial assistance </a:t>
            </a:r>
            <a:r>
              <a:rPr lang="en-IN" sz="3500" dirty="0" smtClean="0">
                <a:latin typeface="Franklin Gothic Medium" pitchFamily="34" charset="0"/>
              </a:rPr>
              <a:t>of Rs.100 </a:t>
            </a:r>
            <a:r>
              <a:rPr lang="en-IN" sz="3500" dirty="0">
                <a:latin typeface="Franklin Gothic Medium" pitchFamily="34" charset="0"/>
              </a:rPr>
              <a:t>lakh </a:t>
            </a:r>
            <a:r>
              <a:rPr lang="en-IN" sz="3500" dirty="0" smtClean="0">
                <a:latin typeface="Franklin Gothic Medium" pitchFamily="34" charset="0"/>
              </a:rPr>
              <a:t>from </a:t>
            </a:r>
            <a:r>
              <a:rPr lang="en-IN" sz="3500" dirty="0">
                <a:latin typeface="Franklin Gothic Medium" pitchFamily="34" charset="0"/>
              </a:rPr>
              <a:t>RFC under its </a:t>
            </a:r>
            <a:r>
              <a:rPr lang="en-IN" sz="3500" dirty="0" err="1">
                <a:latin typeface="Franklin Gothic Medium" pitchFamily="34" charset="0"/>
              </a:rPr>
              <a:t>Saral</a:t>
            </a:r>
            <a:r>
              <a:rPr lang="en-IN" sz="3500" dirty="0">
                <a:latin typeface="Franklin Gothic Medium" pitchFamily="34" charset="0"/>
              </a:rPr>
              <a:t> </a:t>
            </a:r>
            <a:r>
              <a:rPr lang="en-IN" sz="3500" dirty="0" smtClean="0">
                <a:latin typeface="Franklin Gothic Medium" pitchFamily="34" charset="0"/>
              </a:rPr>
              <a:t>Loan Scheme </a:t>
            </a:r>
            <a:r>
              <a:rPr lang="en-IN" sz="3500" dirty="0">
                <a:latin typeface="Franklin Gothic Medium" pitchFamily="34" charset="0"/>
              </a:rPr>
              <a:t>to manufacture Handicrafts and Chemicals.  The unit employs 300-400 labourers directly or indirectly.  Shri </a:t>
            </a:r>
            <a:r>
              <a:rPr lang="en-IN" sz="3500" dirty="0" err="1">
                <a:latin typeface="Franklin Gothic Medium" pitchFamily="34" charset="0"/>
              </a:rPr>
              <a:t>Abhishek</a:t>
            </a:r>
            <a:r>
              <a:rPr lang="en-IN" sz="3500" dirty="0">
                <a:latin typeface="Franklin Gothic Medium" pitchFamily="34" charset="0"/>
              </a:rPr>
              <a:t> Sharma is being given the Best Entrepreneur Award.  </a:t>
            </a:r>
            <a:endParaRPr lang="en-US" sz="3500" dirty="0">
              <a:latin typeface="Franklin Gothic Medium" pitchFamily="34" charset="0"/>
            </a:endParaRPr>
          </a:p>
        </p:txBody>
      </p:sp>
    </p:spTree>
    <p:extLst>
      <p:ext uri="{BB962C8B-B14F-4D97-AF65-F5344CB8AC3E}">
        <p14:creationId xmlns:p14="http://schemas.microsoft.com/office/powerpoint/2010/main" val="2895182390"/>
      </p:ext>
    </p:extLst>
  </p:cSld>
  <p:clrMapOvr>
    <a:masterClrMapping/>
  </p:clrMapOvr>
  <p:transition advClick="0" advTm="6000">
    <p:wheel spokes="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a:t>
            </a:r>
            <a:br>
              <a:rPr lang="en-US" b="1" cap="none" dirty="0" smtClean="0">
                <a:solidFill>
                  <a:schemeClr val="tx1"/>
                </a:solidFill>
                <a:latin typeface="Franklin Gothic Medium" pitchFamily="34" charset="0"/>
              </a:rPr>
            </a:br>
            <a:r>
              <a:rPr lang="en-US" sz="1700" b="1" cap="none" dirty="0" smtClean="0">
                <a:solidFill>
                  <a:schemeClr val="tx1"/>
                </a:solidFill>
                <a:latin typeface="Franklin Gothic Medium" pitchFamily="34" charset="0"/>
              </a:rPr>
              <a:t>     </a:t>
            </a: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Hari</a:t>
            </a:r>
            <a:r>
              <a:rPr lang="en-US" b="1" dirty="0">
                <a:latin typeface="Franklin Gothic Medium" pitchFamily="34" charset="0"/>
              </a:rPr>
              <a:t> Om Art &amp; Craft </a:t>
            </a:r>
            <a:r>
              <a:rPr lang="en-US" b="1" dirty="0" err="1">
                <a:latin typeface="Franklin Gothic Medium" pitchFamily="34" charset="0"/>
              </a:rPr>
              <a:t>Inc</a:t>
            </a:r>
            <a:endParaRPr lang="en-US" b="1" dirty="0">
              <a:latin typeface="Franklin Gothic Medium" pitchFamily="34" charset="0"/>
            </a:endParaRPr>
          </a:p>
        </p:txBody>
      </p:sp>
      <p:pic>
        <p:nvPicPr>
          <p:cNvPr id="819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286" t="5048" r="4655" b="3385"/>
          <a:stretch/>
        </p:blipFill>
        <p:spPr bwMode="auto">
          <a:xfrm>
            <a:off x="455925" y="2362200"/>
            <a:ext cx="2287275" cy="301945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8196" name="Picture 4" descr="Company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362200"/>
            <a:ext cx="5532120" cy="428244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5467290"/>
            <a:ext cx="3276600" cy="400110"/>
          </a:xfrm>
          <a:prstGeom prst="rect">
            <a:avLst/>
          </a:prstGeom>
        </p:spPr>
        <p:txBody>
          <a:bodyPr wrap="square">
            <a:spAutoFit/>
          </a:bodyPr>
          <a:lstStyle/>
          <a:p>
            <a:r>
              <a:rPr lang="en-IN" sz="2000" dirty="0">
                <a:latin typeface="Franklin Gothic Medium" pitchFamily="34" charset="0"/>
              </a:rPr>
              <a:t>Smt. </a:t>
            </a:r>
            <a:r>
              <a:rPr lang="en-IN" sz="2000" dirty="0" err="1">
                <a:latin typeface="Franklin Gothic Medium" pitchFamily="34" charset="0"/>
              </a:rPr>
              <a:t>Chandrakanta</a:t>
            </a:r>
            <a:r>
              <a:rPr lang="en-IN" sz="2000" dirty="0">
                <a:latin typeface="Franklin Gothic Medium" pitchFamily="34" charset="0"/>
              </a:rPr>
              <a:t> Sharma </a:t>
            </a:r>
            <a:endParaRPr lang="en-US" sz="2000" dirty="0"/>
          </a:p>
        </p:txBody>
      </p:sp>
    </p:spTree>
    <p:extLst>
      <p:ext uri="{BB962C8B-B14F-4D97-AF65-F5344CB8AC3E}">
        <p14:creationId xmlns:p14="http://schemas.microsoft.com/office/powerpoint/2010/main" val="2006964258"/>
      </p:ext>
    </p:extLst>
  </p:cSld>
  <p:clrMapOvr>
    <a:masterClrMapping/>
  </p:clrMapOvr>
  <p:transition advClick="0" advTm="6000">
    <p:wheel spokes="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Hari</a:t>
            </a:r>
            <a:r>
              <a:rPr lang="en-US" b="1" dirty="0">
                <a:latin typeface="Franklin Gothic Medium" pitchFamily="34" charset="0"/>
              </a:rPr>
              <a:t> Om Art &amp; Craft </a:t>
            </a:r>
            <a:r>
              <a:rPr lang="en-US" b="1" dirty="0" err="1">
                <a:latin typeface="Franklin Gothic Medium" pitchFamily="34" charset="0"/>
              </a:rPr>
              <a:t>Inc</a:t>
            </a:r>
            <a:endParaRPr lang="en-US" b="1" dirty="0">
              <a:latin typeface="Franklin Gothic Medium" pitchFamily="34" charset="0"/>
            </a:endParaRPr>
          </a:p>
        </p:txBody>
      </p:sp>
      <p:sp>
        <p:nvSpPr>
          <p:cNvPr id="3" name="Content Placeholder 2"/>
          <p:cNvSpPr>
            <a:spLocks noGrp="1"/>
          </p:cNvSpPr>
          <p:nvPr>
            <p:ph idx="1"/>
          </p:nvPr>
        </p:nvSpPr>
        <p:spPr>
          <a:xfrm>
            <a:off x="152400" y="2438400"/>
            <a:ext cx="8763000" cy="4267200"/>
          </a:xfrm>
        </p:spPr>
        <p:txBody>
          <a:bodyPr>
            <a:normAutofit lnSpcReduction="10000"/>
          </a:bodyPr>
          <a:lstStyle/>
          <a:p>
            <a:pPr marL="0" indent="0" algn="just">
              <a:buNone/>
            </a:pPr>
            <a:r>
              <a:rPr lang="en-IN" sz="3300" dirty="0">
                <a:latin typeface="Franklin Gothic Medium" pitchFamily="34" charset="0"/>
              </a:rPr>
              <a:t>M/s </a:t>
            </a:r>
            <a:r>
              <a:rPr lang="en-IN" sz="3300" dirty="0" err="1">
                <a:latin typeface="Franklin Gothic Medium" pitchFamily="34" charset="0"/>
              </a:rPr>
              <a:t>Hari</a:t>
            </a:r>
            <a:r>
              <a:rPr lang="en-IN" sz="3300" dirty="0">
                <a:latin typeface="Franklin Gothic Medium" pitchFamily="34" charset="0"/>
              </a:rPr>
              <a:t> Om Art &amp; Craft </a:t>
            </a:r>
            <a:r>
              <a:rPr lang="en-IN" sz="3300" dirty="0" err="1">
                <a:latin typeface="Franklin Gothic Medium" pitchFamily="34" charset="0"/>
              </a:rPr>
              <a:t>Inc</a:t>
            </a:r>
            <a:r>
              <a:rPr lang="en-IN" sz="3300" dirty="0">
                <a:latin typeface="Franklin Gothic Medium" pitchFamily="34" charset="0"/>
              </a:rPr>
              <a:t> was established by Smt. </a:t>
            </a:r>
            <a:r>
              <a:rPr lang="en-IN" sz="3300" dirty="0" err="1">
                <a:latin typeface="Franklin Gothic Medium" pitchFamily="34" charset="0"/>
              </a:rPr>
              <a:t>Chandrakanta</a:t>
            </a:r>
            <a:r>
              <a:rPr lang="en-IN" sz="3300" dirty="0">
                <a:latin typeface="Franklin Gothic Medium" pitchFamily="34" charset="0"/>
              </a:rPr>
              <a:t> Sharma in the year 2016 with loan of Rs. 150 lakhs from RFC under its YUPY scheme.  A top up loan of Rs. 107 lakhs was also granted in the year 2022.  The unit manufactures wooden handicrafts and has employed 200-300 labourers directly or indirectly.  Smt. </a:t>
            </a:r>
            <a:r>
              <a:rPr lang="en-IN" sz="3300" dirty="0" err="1">
                <a:latin typeface="Franklin Gothic Medium" pitchFamily="34" charset="0"/>
              </a:rPr>
              <a:t>Chandrakanta</a:t>
            </a:r>
            <a:r>
              <a:rPr lang="en-IN" sz="3300" dirty="0">
                <a:latin typeface="Franklin Gothic Medium" pitchFamily="34" charset="0"/>
              </a:rPr>
              <a:t> Sharma is being awarded as the “Best Entrepreneur”.</a:t>
            </a:r>
            <a:endParaRPr lang="en-US" sz="3300" dirty="0">
              <a:latin typeface="Franklin Gothic Medium" pitchFamily="34" charset="0"/>
            </a:endParaRPr>
          </a:p>
        </p:txBody>
      </p:sp>
    </p:spTree>
    <p:extLst>
      <p:ext uri="{BB962C8B-B14F-4D97-AF65-F5344CB8AC3E}">
        <p14:creationId xmlns:p14="http://schemas.microsoft.com/office/powerpoint/2010/main" val="3832350726"/>
      </p:ext>
    </p:extLst>
  </p:cSld>
  <p:clrMapOvr>
    <a:masterClrMapping/>
  </p:clrMapOvr>
  <p:transition advClick="0" advTm="6000">
    <p:wheel spokes="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839200" cy="14478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Modern </a:t>
            </a:r>
            <a:r>
              <a:rPr lang="en-US" b="1" dirty="0" err="1">
                <a:latin typeface="Franklin Gothic Medium" pitchFamily="34" charset="0"/>
              </a:rPr>
              <a:t>Marwar</a:t>
            </a:r>
            <a:r>
              <a:rPr lang="en-US" b="1" dirty="0">
                <a:latin typeface="Franklin Gothic Medium" pitchFamily="34" charset="0"/>
              </a:rPr>
              <a:t> Corporation</a:t>
            </a:r>
          </a:p>
        </p:txBody>
      </p:sp>
      <p:pic>
        <p:nvPicPr>
          <p:cNvPr id="922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7148" t="2931" r="9892" b="2758"/>
          <a:stretch/>
        </p:blipFill>
        <p:spPr bwMode="auto">
          <a:xfrm rot="16200000">
            <a:off x="3718560" y="1386840"/>
            <a:ext cx="4149090" cy="625221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9222"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41422" t="17321" r="15602"/>
          <a:stretch/>
        </p:blipFill>
        <p:spPr bwMode="auto">
          <a:xfrm rot="16200000">
            <a:off x="272418" y="2699385"/>
            <a:ext cx="2133599" cy="191643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5" name="Rectangle 4"/>
          <p:cNvSpPr/>
          <p:nvPr/>
        </p:nvSpPr>
        <p:spPr>
          <a:xfrm>
            <a:off x="0" y="4800600"/>
            <a:ext cx="2590800" cy="430887"/>
          </a:xfrm>
          <a:prstGeom prst="rect">
            <a:avLst/>
          </a:prstGeom>
        </p:spPr>
        <p:txBody>
          <a:bodyPr wrap="square">
            <a:spAutoFit/>
          </a:bodyPr>
          <a:lstStyle/>
          <a:p>
            <a:pPr algn="ctr"/>
            <a:r>
              <a:rPr lang="en-IN" sz="2200" dirty="0">
                <a:latin typeface="Franklin Gothic Medium" pitchFamily="34" charset="0"/>
              </a:rPr>
              <a:t>Shri </a:t>
            </a:r>
            <a:r>
              <a:rPr lang="en-IN" sz="2200" dirty="0" err="1">
                <a:latin typeface="Franklin Gothic Medium" pitchFamily="34" charset="0"/>
              </a:rPr>
              <a:t>Dilip</a:t>
            </a:r>
            <a:r>
              <a:rPr lang="en-IN" sz="2200" dirty="0">
                <a:latin typeface="Franklin Gothic Medium" pitchFamily="34" charset="0"/>
              </a:rPr>
              <a:t> Singh </a:t>
            </a:r>
            <a:endParaRPr lang="en-US" sz="2200" dirty="0"/>
          </a:p>
        </p:txBody>
      </p:sp>
    </p:spTree>
    <p:extLst>
      <p:ext uri="{BB962C8B-B14F-4D97-AF65-F5344CB8AC3E}">
        <p14:creationId xmlns:p14="http://schemas.microsoft.com/office/powerpoint/2010/main" val="3637771611"/>
      </p:ext>
    </p:extLst>
  </p:cSld>
  <p:clrMapOvr>
    <a:masterClrMapping/>
  </p:clrMapOvr>
  <p:transition advClick="0" advTm="6000">
    <p:wheel spokes="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Modern </a:t>
            </a:r>
            <a:r>
              <a:rPr lang="en-US" b="1" dirty="0" err="1">
                <a:latin typeface="Franklin Gothic Medium" pitchFamily="34" charset="0"/>
              </a:rPr>
              <a:t>Marwar</a:t>
            </a:r>
            <a:r>
              <a:rPr lang="en-US" b="1" dirty="0">
                <a:latin typeface="Franklin Gothic Medium" pitchFamily="34" charset="0"/>
              </a:rPr>
              <a:t> Corporation</a:t>
            </a:r>
          </a:p>
        </p:txBody>
      </p:sp>
      <p:sp>
        <p:nvSpPr>
          <p:cNvPr id="3" name="Content Placeholder 2"/>
          <p:cNvSpPr>
            <a:spLocks noGrp="1"/>
          </p:cNvSpPr>
          <p:nvPr>
            <p:ph idx="1"/>
          </p:nvPr>
        </p:nvSpPr>
        <p:spPr>
          <a:xfrm>
            <a:off x="152400" y="2286000"/>
            <a:ext cx="8763000" cy="4419600"/>
          </a:xfrm>
        </p:spPr>
        <p:txBody>
          <a:bodyPr>
            <a:noAutofit/>
          </a:bodyPr>
          <a:lstStyle/>
          <a:p>
            <a:pPr marL="0" indent="0" algn="just">
              <a:buNone/>
            </a:pPr>
            <a:r>
              <a:rPr lang="en-IN" sz="3300" dirty="0">
                <a:latin typeface="Franklin Gothic Medium" pitchFamily="34" charset="0"/>
              </a:rPr>
              <a:t>Shri </a:t>
            </a:r>
            <a:r>
              <a:rPr lang="en-IN" sz="3300" dirty="0" err="1">
                <a:latin typeface="Franklin Gothic Medium" pitchFamily="34" charset="0"/>
              </a:rPr>
              <a:t>Dilip</a:t>
            </a:r>
            <a:r>
              <a:rPr lang="en-IN" sz="3300" dirty="0">
                <a:latin typeface="Franklin Gothic Medium" pitchFamily="34" charset="0"/>
              </a:rPr>
              <a:t> Singh established M/s Modern </a:t>
            </a:r>
            <a:r>
              <a:rPr lang="en-IN" sz="3300" dirty="0" err="1">
                <a:latin typeface="Franklin Gothic Medium" pitchFamily="34" charset="0"/>
              </a:rPr>
              <a:t>Mewar</a:t>
            </a:r>
            <a:r>
              <a:rPr lang="en-IN" sz="3300" dirty="0">
                <a:latin typeface="Franklin Gothic Medium" pitchFamily="34" charset="0"/>
              </a:rPr>
              <a:t> Corporation with loan of Rs. 125 lakhs under </a:t>
            </a:r>
            <a:r>
              <a:rPr lang="en-IN" sz="3300" dirty="0" err="1">
                <a:latin typeface="Franklin Gothic Medium" pitchFamily="34" charset="0"/>
              </a:rPr>
              <a:t>Yuva</a:t>
            </a:r>
            <a:r>
              <a:rPr lang="en-IN" sz="3300" dirty="0">
                <a:latin typeface="Franklin Gothic Medium" pitchFamily="34" charset="0"/>
              </a:rPr>
              <a:t> </a:t>
            </a:r>
            <a:r>
              <a:rPr lang="en-IN" sz="3300" dirty="0" err="1">
                <a:latin typeface="Franklin Gothic Medium" pitchFamily="34" charset="0"/>
              </a:rPr>
              <a:t>Udyamita</a:t>
            </a:r>
            <a:r>
              <a:rPr lang="en-IN" sz="3300" dirty="0">
                <a:latin typeface="Franklin Gothic Medium" pitchFamily="34" charset="0"/>
              </a:rPr>
              <a:t> </a:t>
            </a:r>
            <a:r>
              <a:rPr lang="en-IN" sz="3300" dirty="0" err="1">
                <a:latin typeface="Franklin Gothic Medium" pitchFamily="34" charset="0"/>
              </a:rPr>
              <a:t>Protsahan</a:t>
            </a:r>
            <a:r>
              <a:rPr lang="en-IN" sz="3300" dirty="0">
                <a:latin typeface="Franklin Gothic Medium" pitchFamily="34" charset="0"/>
              </a:rPr>
              <a:t> </a:t>
            </a:r>
            <a:r>
              <a:rPr lang="en-IN" sz="3300" dirty="0" err="1">
                <a:latin typeface="Franklin Gothic Medium" pitchFamily="34" charset="0"/>
              </a:rPr>
              <a:t>Yojana</a:t>
            </a:r>
            <a:r>
              <a:rPr lang="en-IN" sz="3300" dirty="0">
                <a:latin typeface="Franklin Gothic Medium" pitchFamily="34" charset="0"/>
              </a:rPr>
              <a:t> (YUPY) scheme of RFC in the year 2018.  The unit manufactures readymade </a:t>
            </a:r>
            <a:r>
              <a:rPr lang="en-IN" sz="3300" dirty="0" smtClean="0">
                <a:latin typeface="Franklin Gothic Medium" pitchFamily="34" charset="0"/>
              </a:rPr>
              <a:t>garments </a:t>
            </a:r>
            <a:r>
              <a:rPr lang="en-IN" sz="3300" dirty="0">
                <a:latin typeface="Franklin Gothic Medium" pitchFamily="34" charset="0"/>
              </a:rPr>
              <a:t>and handicraft items and has employed 150-200 labourers directly or indirectly.  Shri </a:t>
            </a:r>
            <a:r>
              <a:rPr lang="en-IN" sz="3300" dirty="0" err="1">
                <a:latin typeface="Franklin Gothic Medium" pitchFamily="34" charset="0"/>
              </a:rPr>
              <a:t>Dilip</a:t>
            </a:r>
            <a:r>
              <a:rPr lang="en-IN" sz="3300" dirty="0">
                <a:latin typeface="Franklin Gothic Medium" pitchFamily="34" charset="0"/>
              </a:rPr>
              <a:t> Singh is being given the “Best Entrepreneur Award</a:t>
            </a:r>
            <a:r>
              <a:rPr lang="en-IN" sz="3300" dirty="0" smtClean="0">
                <a:latin typeface="Franklin Gothic Medium" pitchFamily="34" charset="0"/>
              </a:rPr>
              <a:t>”.</a:t>
            </a:r>
            <a:endParaRPr lang="en-US" sz="3300" dirty="0">
              <a:latin typeface="Franklin Gothic Medium" pitchFamily="34" charset="0"/>
            </a:endParaRPr>
          </a:p>
        </p:txBody>
      </p:sp>
    </p:spTree>
    <p:extLst>
      <p:ext uri="{BB962C8B-B14F-4D97-AF65-F5344CB8AC3E}">
        <p14:creationId xmlns:p14="http://schemas.microsoft.com/office/powerpoint/2010/main" val="1212646826"/>
      </p:ext>
    </p:extLst>
  </p:cSld>
  <p:clrMapOvr>
    <a:masterClrMapping/>
  </p:clrMapOvr>
  <p:transition advClick="0" advTm="6000">
    <p:wheel spokes="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1300" b="1" cap="none" dirty="0" smtClean="0">
                <a:solidFill>
                  <a:schemeClr val="tx1"/>
                </a:solidFill>
                <a:latin typeface="Franklin Gothic Medium" pitchFamily="34" charset="0"/>
              </a:rPr>
              <a:t>   </a:t>
            </a: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Voila Inc.</a:t>
            </a:r>
          </a:p>
        </p:txBody>
      </p:sp>
      <p:pic>
        <p:nvPicPr>
          <p:cNvPr id="1024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0269" t="5392" r="10240" b="5131"/>
          <a:stretch/>
        </p:blipFill>
        <p:spPr bwMode="auto">
          <a:xfrm rot="5400000">
            <a:off x="-190499" y="3086101"/>
            <a:ext cx="3962397" cy="2971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4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7441" t="3579" r="4708" b="5474"/>
          <a:stretch/>
        </p:blipFill>
        <p:spPr bwMode="auto">
          <a:xfrm rot="5400000">
            <a:off x="5343525" y="3038479"/>
            <a:ext cx="3962396" cy="306704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rot="5400000">
            <a:off x="3176588" y="2614613"/>
            <a:ext cx="2790825"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3352800" y="5105400"/>
            <a:ext cx="2438400" cy="415498"/>
          </a:xfrm>
          <a:prstGeom prst="rect">
            <a:avLst/>
          </a:prstGeom>
          <a:noFill/>
        </p:spPr>
        <p:txBody>
          <a:bodyPr wrap="square" rtlCol="0">
            <a:spAutoFit/>
          </a:bodyPr>
          <a:lstStyle/>
          <a:p>
            <a:pPr algn="ctr"/>
            <a:r>
              <a:rPr lang="en-US" sz="2100" dirty="0" smtClean="0">
                <a:latin typeface="Franklin Gothic Medium" pitchFamily="34" charset="0"/>
              </a:rPr>
              <a:t>Smt. </a:t>
            </a:r>
            <a:r>
              <a:rPr lang="en-US" sz="2100" dirty="0" err="1" smtClean="0">
                <a:latin typeface="Franklin Gothic Medium" pitchFamily="34" charset="0"/>
              </a:rPr>
              <a:t>Varsha</a:t>
            </a:r>
            <a:r>
              <a:rPr lang="en-US" sz="2100" dirty="0" smtClean="0">
                <a:latin typeface="Franklin Gothic Medium" pitchFamily="34" charset="0"/>
              </a:rPr>
              <a:t> Joshi </a:t>
            </a:r>
            <a:endParaRPr lang="en-US" sz="2100" dirty="0">
              <a:latin typeface="Franklin Gothic Medium" pitchFamily="34" charset="0"/>
            </a:endParaRPr>
          </a:p>
        </p:txBody>
      </p:sp>
      <p:sp>
        <p:nvSpPr>
          <p:cNvPr id="7" name="TextBox 6"/>
          <p:cNvSpPr txBox="1"/>
          <p:nvPr/>
        </p:nvSpPr>
        <p:spPr>
          <a:xfrm>
            <a:off x="152401" y="2057400"/>
            <a:ext cx="3200400" cy="430887"/>
          </a:xfrm>
          <a:prstGeom prst="rect">
            <a:avLst/>
          </a:prstGeom>
          <a:noFill/>
        </p:spPr>
        <p:txBody>
          <a:bodyPr wrap="square" rtlCol="0">
            <a:spAutoFit/>
          </a:bodyPr>
          <a:lstStyle/>
          <a:p>
            <a:pPr algn="ctr"/>
            <a:r>
              <a:rPr lang="en-US" sz="2200" dirty="0" smtClean="0">
                <a:latin typeface="Franklin Gothic Medium" pitchFamily="34" charset="0"/>
              </a:rPr>
              <a:t>Cutting Machine </a:t>
            </a:r>
            <a:endParaRPr lang="en-US" sz="2200" dirty="0">
              <a:latin typeface="Franklin Gothic Medium" pitchFamily="34" charset="0"/>
            </a:endParaRPr>
          </a:p>
        </p:txBody>
      </p:sp>
      <p:sp>
        <p:nvSpPr>
          <p:cNvPr id="8" name="TextBox 7"/>
          <p:cNvSpPr txBox="1"/>
          <p:nvPr/>
        </p:nvSpPr>
        <p:spPr>
          <a:xfrm>
            <a:off x="5715000" y="2057400"/>
            <a:ext cx="3200400" cy="430887"/>
          </a:xfrm>
          <a:prstGeom prst="rect">
            <a:avLst/>
          </a:prstGeom>
          <a:noFill/>
        </p:spPr>
        <p:txBody>
          <a:bodyPr wrap="square" rtlCol="0">
            <a:spAutoFit/>
          </a:bodyPr>
          <a:lstStyle/>
          <a:p>
            <a:pPr algn="ctr"/>
            <a:r>
              <a:rPr lang="en-US" sz="2200" dirty="0" smtClean="0">
                <a:latin typeface="Franklin Gothic Medium" pitchFamily="34" charset="0"/>
              </a:rPr>
              <a:t>Sewing Machine </a:t>
            </a:r>
            <a:endParaRPr lang="en-US" sz="2200" dirty="0">
              <a:latin typeface="Franklin Gothic Medium" pitchFamily="34" charset="0"/>
            </a:endParaRPr>
          </a:p>
        </p:txBody>
      </p:sp>
    </p:spTree>
    <p:extLst>
      <p:ext uri="{BB962C8B-B14F-4D97-AF65-F5344CB8AC3E}">
        <p14:creationId xmlns:p14="http://schemas.microsoft.com/office/powerpoint/2010/main" val="3658968483"/>
      </p:ext>
    </p:extLst>
  </p:cSld>
  <p:clrMapOvr>
    <a:masterClrMapping/>
  </p:clrMapOvr>
  <p:transition advClick="0" advTm="6000">
    <p:wheel spokes="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6002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Voila Inc.</a:t>
            </a:r>
          </a:p>
        </p:txBody>
      </p:sp>
      <p:sp>
        <p:nvSpPr>
          <p:cNvPr id="3" name="Content Placeholder 2"/>
          <p:cNvSpPr>
            <a:spLocks noGrp="1"/>
          </p:cNvSpPr>
          <p:nvPr>
            <p:ph idx="1"/>
          </p:nvPr>
        </p:nvSpPr>
        <p:spPr>
          <a:xfrm>
            <a:off x="304800" y="2438400"/>
            <a:ext cx="8610600" cy="4267200"/>
          </a:xfrm>
        </p:spPr>
        <p:txBody>
          <a:bodyPr>
            <a:normAutofit/>
          </a:bodyPr>
          <a:lstStyle/>
          <a:p>
            <a:pPr marL="0" indent="0" algn="just">
              <a:buNone/>
            </a:pPr>
            <a:r>
              <a:rPr lang="en-IN" sz="3500" dirty="0">
                <a:latin typeface="Franklin Gothic Medium" pitchFamily="34" charset="0"/>
              </a:rPr>
              <a:t>M/s Voila </a:t>
            </a:r>
            <a:r>
              <a:rPr lang="en-IN" sz="3500" dirty="0" err="1">
                <a:latin typeface="Franklin Gothic Medium" pitchFamily="34" charset="0"/>
              </a:rPr>
              <a:t>Inc</a:t>
            </a:r>
            <a:r>
              <a:rPr lang="en-IN" sz="3500" dirty="0">
                <a:latin typeface="Franklin Gothic Medium" pitchFamily="34" charset="0"/>
              </a:rPr>
              <a:t> was established by Smt. </a:t>
            </a:r>
            <a:r>
              <a:rPr lang="en-IN" sz="3500" dirty="0" err="1">
                <a:latin typeface="Franklin Gothic Medium" pitchFamily="34" charset="0"/>
              </a:rPr>
              <a:t>Varsha</a:t>
            </a:r>
            <a:r>
              <a:rPr lang="en-IN" sz="3500" dirty="0">
                <a:latin typeface="Franklin Gothic Medium" pitchFamily="34" charset="0"/>
              </a:rPr>
              <a:t> Joshi in the year 2014 with loan assistance of Rs. 100 lakhs under </a:t>
            </a:r>
            <a:r>
              <a:rPr lang="en-IN" sz="3500" dirty="0" err="1">
                <a:latin typeface="Franklin Gothic Medium" pitchFamily="34" charset="0"/>
              </a:rPr>
              <a:t>Yuva</a:t>
            </a:r>
            <a:r>
              <a:rPr lang="en-IN" sz="3500" dirty="0">
                <a:latin typeface="Franklin Gothic Medium" pitchFamily="34" charset="0"/>
              </a:rPr>
              <a:t> </a:t>
            </a:r>
            <a:r>
              <a:rPr lang="en-IN" sz="3500" dirty="0" err="1">
                <a:latin typeface="Franklin Gothic Medium" pitchFamily="34" charset="0"/>
              </a:rPr>
              <a:t>Udyamita</a:t>
            </a:r>
            <a:r>
              <a:rPr lang="en-IN" sz="3500" dirty="0">
                <a:latin typeface="Franklin Gothic Medium" pitchFamily="34" charset="0"/>
              </a:rPr>
              <a:t> </a:t>
            </a:r>
            <a:r>
              <a:rPr lang="en-IN" sz="3500" dirty="0" err="1">
                <a:latin typeface="Franklin Gothic Medium" pitchFamily="34" charset="0"/>
              </a:rPr>
              <a:t>Protsahan</a:t>
            </a:r>
            <a:r>
              <a:rPr lang="en-IN" sz="3500" dirty="0">
                <a:latin typeface="Franklin Gothic Medium" pitchFamily="34" charset="0"/>
              </a:rPr>
              <a:t> </a:t>
            </a:r>
            <a:r>
              <a:rPr lang="en-IN" sz="3500" dirty="0" err="1">
                <a:latin typeface="Franklin Gothic Medium" pitchFamily="34" charset="0"/>
              </a:rPr>
              <a:t>Yojana</a:t>
            </a:r>
            <a:r>
              <a:rPr lang="en-IN" sz="3500" dirty="0">
                <a:latin typeface="Franklin Gothic Medium" pitchFamily="34" charset="0"/>
              </a:rPr>
              <a:t> (YUPY) scheme of RFC to manufacture Garments &amp; Made Ups. Smt. </a:t>
            </a:r>
            <a:r>
              <a:rPr lang="en-IN" sz="3500" dirty="0" err="1">
                <a:latin typeface="Franklin Gothic Medium" pitchFamily="34" charset="0"/>
              </a:rPr>
              <a:t>Varsha</a:t>
            </a:r>
            <a:r>
              <a:rPr lang="en-IN" sz="3500" dirty="0">
                <a:latin typeface="Franklin Gothic Medium" pitchFamily="34" charset="0"/>
              </a:rPr>
              <a:t> Joshi has been given the “Best Woman Entrepreneur” Award</a:t>
            </a:r>
            <a:r>
              <a:rPr lang="en-IN" sz="3500" dirty="0" smtClean="0">
                <a:latin typeface="Franklin Gothic Medium" pitchFamily="34" charset="0"/>
              </a:rPr>
              <a:t>.</a:t>
            </a:r>
            <a:endParaRPr lang="en-US" sz="3500" dirty="0">
              <a:latin typeface="Franklin Gothic Medium" pitchFamily="34" charset="0"/>
            </a:endParaRPr>
          </a:p>
        </p:txBody>
      </p:sp>
    </p:spTree>
    <p:extLst>
      <p:ext uri="{BB962C8B-B14F-4D97-AF65-F5344CB8AC3E}">
        <p14:creationId xmlns:p14="http://schemas.microsoft.com/office/powerpoint/2010/main" val="3183582465"/>
      </p:ext>
    </p:extLst>
  </p:cSld>
  <p:clrMapOvr>
    <a:masterClrMapping/>
  </p:clrMapOvr>
  <p:transition advClick="0" advTm="6000">
    <p:wheel spokes="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4478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1300" b="1" cap="none" dirty="0" smtClean="0">
                <a:solidFill>
                  <a:schemeClr val="tx1"/>
                </a:solidFill>
                <a:latin typeface="Franklin Gothic Medium" pitchFamily="34" charset="0"/>
              </a:rPr>
              <a:t>    </a:t>
            </a: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B M Instruments</a:t>
            </a:r>
          </a:p>
        </p:txBody>
      </p:sp>
      <p:pic>
        <p:nvPicPr>
          <p:cNvPr id="1126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322" t="4811" r="2462" b="2675"/>
          <a:stretch/>
        </p:blipFill>
        <p:spPr bwMode="auto">
          <a:xfrm>
            <a:off x="5715000" y="2137410"/>
            <a:ext cx="3086100" cy="446913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126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53403" t="6805" r="4097" b="2986"/>
          <a:stretch/>
        </p:blipFill>
        <p:spPr bwMode="auto">
          <a:xfrm>
            <a:off x="304800" y="2133600"/>
            <a:ext cx="2922270" cy="449199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2590800"/>
            <a:ext cx="1981200" cy="25908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3352800" y="5257800"/>
            <a:ext cx="2200173" cy="384721"/>
          </a:xfrm>
          <a:prstGeom prst="rect">
            <a:avLst/>
          </a:prstGeom>
        </p:spPr>
        <p:txBody>
          <a:bodyPr wrap="square">
            <a:spAutoFit/>
          </a:bodyPr>
          <a:lstStyle/>
          <a:p>
            <a:r>
              <a:rPr lang="en-IN" sz="1900" dirty="0">
                <a:latin typeface="Franklin Gothic Medium" pitchFamily="34" charset="0"/>
              </a:rPr>
              <a:t>Smt. </a:t>
            </a:r>
            <a:r>
              <a:rPr lang="en-IN" sz="1900" dirty="0" err="1">
                <a:latin typeface="Franklin Gothic Medium" pitchFamily="34" charset="0"/>
              </a:rPr>
              <a:t>Sharda</a:t>
            </a:r>
            <a:r>
              <a:rPr lang="en-IN" sz="1900" dirty="0">
                <a:latin typeface="Franklin Gothic Medium" pitchFamily="34" charset="0"/>
              </a:rPr>
              <a:t> </a:t>
            </a:r>
            <a:r>
              <a:rPr lang="en-IN" sz="1900" dirty="0" err="1">
                <a:latin typeface="Franklin Gothic Medium" pitchFamily="34" charset="0"/>
              </a:rPr>
              <a:t>Bhadu</a:t>
            </a:r>
            <a:endParaRPr lang="en-US" sz="1900" dirty="0">
              <a:latin typeface="Franklin Gothic Medium" pitchFamily="34" charset="0"/>
            </a:endParaRPr>
          </a:p>
        </p:txBody>
      </p:sp>
    </p:spTree>
    <p:extLst>
      <p:ext uri="{BB962C8B-B14F-4D97-AF65-F5344CB8AC3E}">
        <p14:creationId xmlns:p14="http://schemas.microsoft.com/office/powerpoint/2010/main" val="212523470"/>
      </p:ext>
    </p:extLst>
  </p:cSld>
  <p:clrMapOvr>
    <a:masterClrMapping/>
  </p:clrMapOvr>
  <p:transition advClick="0" advTm="6000">
    <p:wheel spokes="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1447800"/>
          </a:xfrm>
        </p:spPr>
        <p:txBody>
          <a:bodyPr>
            <a:normAutofit fontScale="90000"/>
          </a:bodyPr>
          <a:lstStyle/>
          <a:p>
            <a:r>
              <a:rPr lang="en-US" b="1" cap="none" dirty="0" smtClean="0">
                <a:solidFill>
                  <a:schemeClr val="tx1"/>
                </a:solidFill>
                <a:latin typeface="Franklin Gothic Medium" pitchFamily="34" charset="0"/>
              </a:rPr>
              <a:t>Rajasthan Financial Corporation </a:t>
            </a:r>
            <a:r>
              <a:rPr lang="en-US" b="1" dirty="0" smtClean="0">
                <a:solidFill>
                  <a:schemeClr val="tx1"/>
                </a:solidFill>
                <a:latin typeface="Franklin Gothic Medium" pitchFamily="34" charset="0"/>
              </a:rPr>
              <a:t>{RFC}, </a:t>
            </a:r>
            <a:r>
              <a:rPr lang="en-US" b="1" cap="none" dirty="0" smtClean="0">
                <a:solidFill>
                  <a:schemeClr val="tx1"/>
                </a:solidFill>
                <a:latin typeface="Franklin Gothic Medium" pitchFamily="34" charset="0"/>
              </a:rPr>
              <a:t>Jaipur </a:t>
            </a:r>
            <a:br>
              <a:rPr lang="en-US"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B M Instruments</a:t>
            </a:r>
          </a:p>
        </p:txBody>
      </p:sp>
      <p:sp>
        <p:nvSpPr>
          <p:cNvPr id="3" name="Content Placeholder 2"/>
          <p:cNvSpPr>
            <a:spLocks noGrp="1"/>
          </p:cNvSpPr>
          <p:nvPr>
            <p:ph idx="1"/>
          </p:nvPr>
        </p:nvSpPr>
        <p:spPr>
          <a:xfrm>
            <a:off x="304800" y="2286000"/>
            <a:ext cx="8610600" cy="4419600"/>
          </a:xfrm>
        </p:spPr>
        <p:txBody>
          <a:bodyPr>
            <a:noAutofit/>
          </a:bodyPr>
          <a:lstStyle/>
          <a:p>
            <a:pPr marL="0" indent="0" algn="just">
              <a:buNone/>
            </a:pPr>
            <a:r>
              <a:rPr lang="en-IN" sz="3500" dirty="0">
                <a:latin typeface="Franklin Gothic Medium" pitchFamily="34" charset="0"/>
              </a:rPr>
              <a:t>Smt. </a:t>
            </a:r>
            <a:r>
              <a:rPr lang="en-IN" sz="3500" dirty="0" err="1">
                <a:latin typeface="Franklin Gothic Medium" pitchFamily="34" charset="0"/>
              </a:rPr>
              <a:t>Sharda</a:t>
            </a:r>
            <a:r>
              <a:rPr lang="en-IN" sz="3500" dirty="0">
                <a:latin typeface="Franklin Gothic Medium" pitchFamily="34" charset="0"/>
              </a:rPr>
              <a:t> </a:t>
            </a:r>
            <a:r>
              <a:rPr lang="en-IN" sz="3500" dirty="0" err="1">
                <a:latin typeface="Franklin Gothic Medium" pitchFamily="34" charset="0"/>
              </a:rPr>
              <a:t>Bhadu</a:t>
            </a:r>
            <a:r>
              <a:rPr lang="en-IN" sz="3500" dirty="0">
                <a:latin typeface="Franklin Gothic Medium" pitchFamily="34" charset="0"/>
              </a:rPr>
              <a:t> established</a:t>
            </a:r>
            <a:r>
              <a:rPr lang="en-IN" sz="3500" b="1" dirty="0">
                <a:latin typeface="Franklin Gothic Medium" pitchFamily="34" charset="0"/>
              </a:rPr>
              <a:t> </a:t>
            </a:r>
            <a:r>
              <a:rPr lang="en-IN" sz="3500" dirty="0">
                <a:latin typeface="Franklin Gothic Medium" pitchFamily="34" charset="0"/>
              </a:rPr>
              <a:t>M/s B. M. Instruments in the year 2014 </a:t>
            </a:r>
            <a:r>
              <a:rPr lang="en-IN" sz="3500" dirty="0" smtClean="0">
                <a:latin typeface="Franklin Gothic Medium" pitchFamily="34" charset="0"/>
              </a:rPr>
              <a:t>to manufacture electronic </a:t>
            </a:r>
            <a:r>
              <a:rPr lang="en-IN" sz="3500" dirty="0">
                <a:latin typeface="Franklin Gothic Medium" pitchFamily="34" charset="0"/>
              </a:rPr>
              <a:t>weighing </a:t>
            </a:r>
            <a:r>
              <a:rPr lang="en-IN" sz="3500" dirty="0" smtClean="0">
                <a:latin typeface="Franklin Gothic Medium" pitchFamily="34" charset="0"/>
              </a:rPr>
              <a:t>scales </a:t>
            </a:r>
            <a:r>
              <a:rPr lang="en-IN" sz="3500" dirty="0">
                <a:latin typeface="Franklin Gothic Medium" pitchFamily="34" charset="0"/>
              </a:rPr>
              <a:t>and printed circuits with loans assistance of Rs. 90 lakhs under </a:t>
            </a:r>
            <a:r>
              <a:rPr lang="en-IN" sz="3500" dirty="0" err="1">
                <a:latin typeface="Franklin Gothic Medium" pitchFamily="34" charset="0"/>
              </a:rPr>
              <a:t>Yuva</a:t>
            </a:r>
            <a:r>
              <a:rPr lang="en-IN" sz="3500" dirty="0">
                <a:latin typeface="Franklin Gothic Medium" pitchFamily="34" charset="0"/>
              </a:rPr>
              <a:t> </a:t>
            </a:r>
            <a:r>
              <a:rPr lang="en-IN" sz="3500" dirty="0" err="1">
                <a:latin typeface="Franklin Gothic Medium" pitchFamily="34" charset="0"/>
              </a:rPr>
              <a:t>Udyamita</a:t>
            </a:r>
            <a:r>
              <a:rPr lang="en-IN" sz="3500" dirty="0">
                <a:latin typeface="Franklin Gothic Medium" pitchFamily="34" charset="0"/>
              </a:rPr>
              <a:t> </a:t>
            </a:r>
            <a:r>
              <a:rPr lang="en-IN" sz="3500" dirty="0" err="1">
                <a:latin typeface="Franklin Gothic Medium" pitchFamily="34" charset="0"/>
              </a:rPr>
              <a:t>Protsahan</a:t>
            </a:r>
            <a:r>
              <a:rPr lang="en-IN" sz="3500" dirty="0">
                <a:latin typeface="Franklin Gothic Medium" pitchFamily="34" charset="0"/>
              </a:rPr>
              <a:t> </a:t>
            </a:r>
            <a:r>
              <a:rPr lang="en-IN" sz="3500" dirty="0" err="1">
                <a:latin typeface="Franklin Gothic Medium" pitchFamily="34" charset="0"/>
              </a:rPr>
              <a:t>Yojana</a:t>
            </a:r>
            <a:r>
              <a:rPr lang="en-IN" sz="3500" dirty="0">
                <a:latin typeface="Franklin Gothic Medium" pitchFamily="34" charset="0"/>
              </a:rPr>
              <a:t> (YUPY) scheme of RFC. The promoter is </a:t>
            </a:r>
            <a:r>
              <a:rPr lang="en-IN" sz="3500" dirty="0" smtClean="0">
                <a:latin typeface="Franklin Gothic Medium" pitchFamily="34" charset="0"/>
              </a:rPr>
              <a:t>a technocrat and </a:t>
            </a:r>
            <a:r>
              <a:rPr lang="en-IN" sz="3500" dirty="0">
                <a:latin typeface="Franklin Gothic Medium" pitchFamily="34" charset="0"/>
              </a:rPr>
              <a:t>is being awarded as the “Best Entrepreneur”.</a:t>
            </a:r>
            <a:endParaRPr lang="en-US" sz="3500" dirty="0">
              <a:latin typeface="Franklin Gothic Medium" pitchFamily="34" charset="0"/>
            </a:endParaRPr>
          </a:p>
          <a:p>
            <a:endParaRPr lang="en-US" sz="3500" dirty="0">
              <a:latin typeface="Franklin Gothic Medium" pitchFamily="34" charset="0"/>
            </a:endParaRPr>
          </a:p>
        </p:txBody>
      </p:sp>
    </p:spTree>
    <p:extLst>
      <p:ext uri="{BB962C8B-B14F-4D97-AF65-F5344CB8AC3E}">
        <p14:creationId xmlns:p14="http://schemas.microsoft.com/office/powerpoint/2010/main" val="3734550813"/>
      </p:ext>
    </p:extLst>
  </p:cSld>
  <p:clrMapOvr>
    <a:masterClrMapping/>
  </p:clrMapOvr>
  <p:transition advClick="0" advTm="6000">
    <p:wheel spokes="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2057400"/>
          </a:xfrm>
        </p:spPr>
        <p:txBody>
          <a:bodyPr>
            <a:normAutofit fontScale="90000"/>
          </a:bodyPr>
          <a:lstStyle/>
          <a:p>
            <a:r>
              <a:rPr lang="en-US" sz="4000" b="1" dirty="0">
                <a:latin typeface="Franklin Gothic Medium" pitchFamily="34" charset="0"/>
              </a:rPr>
              <a:t>Jammu &amp; Kashmir and </a:t>
            </a:r>
            <a:r>
              <a:rPr lang="en-US" sz="4000" b="1" dirty="0" err="1">
                <a:latin typeface="Franklin Gothic Medium" pitchFamily="34" charset="0"/>
              </a:rPr>
              <a:t>Ladakh</a:t>
            </a:r>
            <a:r>
              <a:rPr lang="en-US" sz="4000" b="1" dirty="0">
                <a:latin typeface="Franklin Gothic Medium" pitchFamily="34" charset="0"/>
              </a:rPr>
              <a:t> Finance </a:t>
            </a:r>
            <a:r>
              <a:rPr lang="en-US" sz="4000" b="1" dirty="0" smtClean="0">
                <a:latin typeface="Franklin Gothic Medium" pitchFamily="34" charset="0"/>
              </a:rPr>
              <a:t>Corp. {JKLFC}, Jammu</a:t>
            </a:r>
            <a:br>
              <a:rPr lang="en-US" sz="4000" b="1" dirty="0" smtClean="0">
                <a:latin typeface="Franklin Gothic Medium" pitchFamily="34" charset="0"/>
              </a:rPr>
            </a:br>
            <a:r>
              <a:rPr lang="en-US" sz="1300" b="1" dirty="0" smtClean="0">
                <a:latin typeface="Franklin Gothic Medium" pitchFamily="34" charset="0"/>
              </a:rPr>
              <a:t>         </a:t>
            </a:r>
            <a:r>
              <a:rPr lang="en-US" b="1" dirty="0" smtClean="0">
                <a:latin typeface="Franklin Gothic Medium" pitchFamily="34" charset="0"/>
              </a:rPr>
              <a:t/>
            </a:r>
            <a:br>
              <a:rPr lang="en-US" b="1" dirty="0" smtClean="0">
                <a:latin typeface="Franklin Gothic Medium" pitchFamily="34" charset="0"/>
              </a:rPr>
            </a:br>
            <a:r>
              <a:rPr lang="en-US" b="1" dirty="0" smtClean="0">
                <a:latin typeface="Franklin Gothic Medium" pitchFamily="34" charset="0"/>
              </a:rPr>
              <a:t>M/s Choice Ice-Cream &amp; Bakery </a:t>
            </a:r>
            <a:endParaRPr lang="en-US" b="1" dirty="0">
              <a:latin typeface="Franklin Gothic Medium" pitchFamily="34" charset="0"/>
            </a:endParaRPr>
          </a:p>
        </p:txBody>
      </p:sp>
      <p:sp>
        <p:nvSpPr>
          <p:cNvPr id="4" name="Content Placeholder 3"/>
          <p:cNvSpPr>
            <a:spLocks noGrp="1"/>
          </p:cNvSpPr>
          <p:nvPr>
            <p:ph idx="1"/>
          </p:nvPr>
        </p:nvSpPr>
        <p:spPr>
          <a:xfrm>
            <a:off x="304800" y="2103437"/>
            <a:ext cx="8458200" cy="4525963"/>
          </a:xfrm>
        </p:spPr>
        <p:txBody>
          <a:bodyPr>
            <a:noAutofit/>
          </a:bodyPr>
          <a:lstStyle/>
          <a:p>
            <a:pPr marL="0" indent="0" algn="just">
              <a:buNone/>
            </a:pPr>
            <a:r>
              <a:rPr lang="en-IN" sz="3300" dirty="0">
                <a:latin typeface="Franklin Gothic Medium" pitchFamily="34" charset="0"/>
              </a:rPr>
              <a:t>M/s Choice Ice Cream and Bakery was established by Shri S. </a:t>
            </a:r>
            <a:r>
              <a:rPr lang="en-IN" sz="3300" dirty="0" err="1">
                <a:latin typeface="Franklin Gothic Medium" pitchFamily="34" charset="0"/>
              </a:rPr>
              <a:t>Ranjeet</a:t>
            </a:r>
            <a:r>
              <a:rPr lang="en-IN" sz="3300" dirty="0">
                <a:latin typeface="Franklin Gothic Medium" pitchFamily="34" charset="0"/>
              </a:rPr>
              <a:t> Singh in rural area of </a:t>
            </a:r>
            <a:r>
              <a:rPr lang="en-IN" sz="3300" dirty="0" err="1">
                <a:latin typeface="Franklin Gothic Medium" pitchFamily="34" charset="0"/>
              </a:rPr>
              <a:t>Kattua</a:t>
            </a:r>
            <a:r>
              <a:rPr lang="en-IN" sz="3300" dirty="0">
                <a:latin typeface="Franklin Gothic Medium" pitchFamily="34" charset="0"/>
              </a:rPr>
              <a:t> with financial assistance of Rs.5 lakhs under the </a:t>
            </a:r>
            <a:r>
              <a:rPr lang="en-IN" sz="3300" dirty="0" smtClean="0">
                <a:latin typeface="Franklin Gothic Medium" pitchFamily="34" charset="0"/>
              </a:rPr>
              <a:t>NMDFC Scheme of JKLFC</a:t>
            </a:r>
            <a:r>
              <a:rPr lang="en-IN" sz="3300" dirty="0">
                <a:latin typeface="Franklin Gothic Medium" pitchFamily="34" charset="0"/>
              </a:rPr>
              <a:t>. The promoter is a first generation entrepreneur and caters to the demand of local people to supply Bread, Bakery products and Ice Creams.    The unit also employs 8-10 people</a:t>
            </a:r>
            <a:r>
              <a:rPr lang="en-IN" sz="3300" dirty="0" smtClean="0">
                <a:latin typeface="Franklin Gothic Medium" pitchFamily="34" charset="0"/>
              </a:rPr>
              <a:t>.</a:t>
            </a:r>
            <a:endParaRPr lang="en-US" sz="3300" dirty="0">
              <a:latin typeface="Franklin Gothic Medium" pitchFamily="34" charset="0"/>
            </a:endParaRPr>
          </a:p>
        </p:txBody>
      </p:sp>
    </p:spTree>
    <p:extLst>
      <p:ext uri="{BB962C8B-B14F-4D97-AF65-F5344CB8AC3E}">
        <p14:creationId xmlns:p14="http://schemas.microsoft.com/office/powerpoint/2010/main" val="4139457096"/>
      </p:ext>
    </p:extLst>
  </p:cSld>
  <p:clrMapOvr>
    <a:masterClrMapping/>
  </p:clrMapOvr>
  <p:transition advClick="0" advTm="6000">
    <p:wheel spokes="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828800"/>
          </a:xfrm>
        </p:spPr>
        <p:txBody>
          <a:bodyPr>
            <a:normAutofit fontScale="90000"/>
          </a:bodyPr>
          <a:lstStyle/>
          <a:p>
            <a:r>
              <a:rPr lang="en-US" b="1" dirty="0">
                <a:latin typeface="Franklin Gothic Medium" pitchFamily="34" charset="0"/>
              </a:rPr>
              <a:t>Jammu &amp; Kashmir and </a:t>
            </a:r>
            <a:r>
              <a:rPr lang="en-US" b="1" dirty="0" err="1">
                <a:latin typeface="Franklin Gothic Medium" pitchFamily="34" charset="0"/>
              </a:rPr>
              <a:t>Ladakh</a:t>
            </a:r>
            <a:r>
              <a:rPr lang="en-US" b="1" dirty="0">
                <a:latin typeface="Franklin Gothic Medium" pitchFamily="34" charset="0"/>
              </a:rPr>
              <a:t> Finance Corp. {JKLFC}, Jammu</a:t>
            </a:r>
            <a:br>
              <a:rPr lang="en-US" b="1" dirty="0">
                <a:latin typeface="Franklin Gothic Medium" pitchFamily="34" charset="0"/>
              </a:rPr>
            </a:br>
            <a:r>
              <a:rPr lang="en-US" sz="1200" b="1" dirty="0" smtClean="0">
                <a:latin typeface="Franklin Gothic Medium" pitchFamily="34" charset="0"/>
              </a:rPr>
              <a:t>   </a:t>
            </a:r>
            <a:r>
              <a:rPr lang="en-US" b="1" dirty="0" smtClean="0">
                <a:latin typeface="Franklin Gothic Medium" pitchFamily="34" charset="0"/>
              </a:rPr>
              <a:t/>
            </a:r>
            <a:br>
              <a:rPr lang="en-US"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Hardeep</a:t>
            </a:r>
            <a:r>
              <a:rPr lang="en-US" b="1" dirty="0" smtClean="0">
                <a:latin typeface="Franklin Gothic Medium" pitchFamily="34" charset="0"/>
              </a:rPr>
              <a:t> Boutique</a:t>
            </a:r>
            <a:endParaRPr lang="en-US" b="1" dirty="0">
              <a:latin typeface="Franklin Gothic Medium" pitchFamily="34" charset="0"/>
            </a:endParaRPr>
          </a:p>
        </p:txBody>
      </p:sp>
      <p:sp>
        <p:nvSpPr>
          <p:cNvPr id="3" name="Content Placeholder 2"/>
          <p:cNvSpPr>
            <a:spLocks noGrp="1"/>
          </p:cNvSpPr>
          <p:nvPr>
            <p:ph idx="1"/>
          </p:nvPr>
        </p:nvSpPr>
        <p:spPr>
          <a:xfrm>
            <a:off x="228600" y="2133599"/>
            <a:ext cx="8458200" cy="4572001"/>
          </a:xfrm>
        </p:spPr>
        <p:txBody>
          <a:bodyPr>
            <a:noAutofit/>
          </a:bodyPr>
          <a:lstStyle/>
          <a:p>
            <a:pPr marL="0" indent="0" algn="just">
              <a:buNone/>
            </a:pPr>
            <a:r>
              <a:rPr lang="en-IN" sz="3500" dirty="0">
                <a:latin typeface="Franklin Gothic Medium" pitchFamily="34" charset="0"/>
              </a:rPr>
              <a:t>M/s </a:t>
            </a:r>
            <a:r>
              <a:rPr lang="en-IN" sz="3500" dirty="0" err="1">
                <a:latin typeface="Franklin Gothic Medium" pitchFamily="34" charset="0"/>
              </a:rPr>
              <a:t>Hardeep</a:t>
            </a:r>
            <a:r>
              <a:rPr lang="en-IN" sz="3500" dirty="0">
                <a:latin typeface="Franklin Gothic Medium" pitchFamily="34" charset="0"/>
              </a:rPr>
              <a:t> Boutique was established by Smt. </a:t>
            </a:r>
            <a:r>
              <a:rPr lang="en-IN" sz="3500" dirty="0" err="1">
                <a:latin typeface="Franklin Gothic Medium" pitchFamily="34" charset="0"/>
              </a:rPr>
              <a:t>Hardeep</a:t>
            </a:r>
            <a:r>
              <a:rPr lang="en-IN" sz="3500" dirty="0">
                <a:latin typeface="Franklin Gothic Medium" pitchFamily="34" charset="0"/>
              </a:rPr>
              <a:t> </a:t>
            </a:r>
            <a:r>
              <a:rPr lang="en-IN" sz="3500" dirty="0" err="1">
                <a:latin typeface="Franklin Gothic Medium" pitchFamily="34" charset="0"/>
              </a:rPr>
              <a:t>Kour</a:t>
            </a:r>
            <a:r>
              <a:rPr lang="en-IN" sz="3500" dirty="0">
                <a:latin typeface="Franklin Gothic Medium" pitchFamily="34" charset="0"/>
              </a:rPr>
              <a:t> with financial assistance of Rs. 3 lakhs from JKLFC </a:t>
            </a:r>
            <a:r>
              <a:rPr lang="en-IN" sz="3500" dirty="0" smtClean="0">
                <a:latin typeface="Franklin Gothic Medium" pitchFamily="34" charset="0"/>
              </a:rPr>
              <a:t>under its NMDFC Scheme.  </a:t>
            </a:r>
            <a:r>
              <a:rPr lang="en-IN" sz="3500" dirty="0">
                <a:latin typeface="Franklin Gothic Medium" pitchFamily="34" charset="0"/>
              </a:rPr>
              <a:t>The promoter is </a:t>
            </a:r>
            <a:r>
              <a:rPr lang="en-IN" sz="3500" dirty="0" smtClean="0">
                <a:latin typeface="Franklin Gothic Medium" pitchFamily="34" charset="0"/>
              </a:rPr>
              <a:t> </a:t>
            </a:r>
            <a:r>
              <a:rPr lang="en-IN" sz="3500" dirty="0">
                <a:latin typeface="Franklin Gothic Medium" pitchFamily="34" charset="0"/>
              </a:rPr>
              <a:t>specially </a:t>
            </a:r>
            <a:r>
              <a:rPr lang="en-IN" sz="3500" dirty="0" smtClean="0">
                <a:latin typeface="Franklin Gothic Medium" pitchFamily="34" charset="0"/>
              </a:rPr>
              <a:t>abled.  </a:t>
            </a:r>
            <a:r>
              <a:rPr lang="en-IN" sz="3500" dirty="0">
                <a:latin typeface="Franklin Gothic Medium" pitchFamily="34" charset="0"/>
              </a:rPr>
              <a:t>Her boutique caters to local demand in the rural area of </a:t>
            </a:r>
            <a:r>
              <a:rPr lang="en-IN" sz="3500" dirty="0" err="1">
                <a:latin typeface="Franklin Gothic Medium" pitchFamily="34" charset="0"/>
              </a:rPr>
              <a:t>Rajbagh</a:t>
            </a:r>
            <a:r>
              <a:rPr lang="en-IN" sz="3500" dirty="0">
                <a:latin typeface="Franklin Gothic Medium" pitchFamily="34" charset="0"/>
              </a:rPr>
              <a:t>, </a:t>
            </a:r>
            <a:r>
              <a:rPr lang="en-IN" sz="3500" dirty="0" err="1">
                <a:latin typeface="Franklin Gothic Medium" pitchFamily="34" charset="0"/>
              </a:rPr>
              <a:t>Kathua</a:t>
            </a:r>
            <a:r>
              <a:rPr lang="en-IN" sz="3500" dirty="0">
                <a:latin typeface="Franklin Gothic Medium" pitchFamily="34" charset="0"/>
              </a:rPr>
              <a:t>. She also imparts training to young unemployed females of the area</a:t>
            </a:r>
            <a:r>
              <a:rPr lang="en-IN" sz="3500" dirty="0" smtClean="0">
                <a:latin typeface="Franklin Gothic Medium" pitchFamily="34" charset="0"/>
              </a:rPr>
              <a:t>.</a:t>
            </a:r>
            <a:endParaRPr lang="en-US" sz="3500" dirty="0">
              <a:latin typeface="Franklin Gothic Medium" pitchFamily="34" charset="0"/>
            </a:endParaRPr>
          </a:p>
        </p:txBody>
      </p:sp>
    </p:spTree>
    <p:extLst>
      <p:ext uri="{BB962C8B-B14F-4D97-AF65-F5344CB8AC3E}">
        <p14:creationId xmlns:p14="http://schemas.microsoft.com/office/powerpoint/2010/main" val="391678334"/>
      </p:ext>
    </p:extLst>
  </p:cSld>
  <p:clrMapOvr>
    <a:masterClrMapping/>
  </p:clrMapOvr>
  <p:transition advClick="0" advTm="6000">
    <p:wheel spokes="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915400" cy="1600200"/>
          </a:xfrm>
        </p:spPr>
        <p:txBody>
          <a:bodyPr>
            <a:normAutofit fontScale="90000"/>
          </a:bodyPr>
          <a:lstStyle/>
          <a:p>
            <a:r>
              <a:rPr lang="en-US" b="1" dirty="0">
                <a:latin typeface="Franklin Gothic Medium" pitchFamily="34" charset="0"/>
              </a:rPr>
              <a:t>Jammu &amp; Kashmir and </a:t>
            </a:r>
            <a:r>
              <a:rPr lang="en-US" b="1" dirty="0" err="1">
                <a:latin typeface="Franklin Gothic Medium" pitchFamily="34" charset="0"/>
              </a:rPr>
              <a:t>Ladakh</a:t>
            </a:r>
            <a:r>
              <a:rPr lang="en-US" b="1" dirty="0">
                <a:latin typeface="Franklin Gothic Medium" pitchFamily="34" charset="0"/>
              </a:rPr>
              <a:t> Finance </a:t>
            </a:r>
            <a:r>
              <a:rPr lang="en-US" b="1" dirty="0" smtClean="0">
                <a:latin typeface="Franklin Gothic Medium" pitchFamily="34" charset="0"/>
              </a:rPr>
              <a:t>Corp. {JKLFC}, Jammu</a:t>
            </a:r>
            <a:br>
              <a:rPr lang="en-US" b="1" dirty="0" smtClean="0">
                <a:latin typeface="Franklin Gothic Medium" pitchFamily="34" charset="0"/>
              </a:rPr>
            </a:br>
            <a:r>
              <a:rPr lang="en-US" b="1" dirty="0" smtClean="0">
                <a:latin typeface="Franklin Gothic Medium" pitchFamily="34" charset="0"/>
              </a:rPr>
              <a:t/>
            </a:r>
            <a:br>
              <a:rPr lang="en-US" b="1" dirty="0" smtClean="0">
                <a:latin typeface="Franklin Gothic Medium" pitchFamily="34" charset="0"/>
              </a:rPr>
            </a:br>
            <a:r>
              <a:rPr lang="en-US" b="1" dirty="0" smtClean="0">
                <a:latin typeface="Franklin Gothic Medium" pitchFamily="34" charset="0"/>
              </a:rPr>
              <a:t>M/s </a:t>
            </a:r>
            <a:r>
              <a:rPr lang="en-US" b="1" dirty="0" err="1" smtClean="0">
                <a:latin typeface="Franklin Gothic Medium" pitchFamily="34" charset="0"/>
              </a:rPr>
              <a:t>Nazma</a:t>
            </a:r>
            <a:r>
              <a:rPr lang="en-US" b="1" dirty="0" smtClean="0">
                <a:latin typeface="Franklin Gothic Medium" pitchFamily="34" charset="0"/>
              </a:rPr>
              <a:t> Dairy Farm</a:t>
            </a:r>
            <a:endParaRPr lang="en-US" b="1" dirty="0">
              <a:latin typeface="Franklin Gothic Medium" pitchFamily="34" charset="0"/>
            </a:endParaRPr>
          </a:p>
        </p:txBody>
      </p:sp>
      <p:sp>
        <p:nvSpPr>
          <p:cNvPr id="3" name="Content Placeholder 2"/>
          <p:cNvSpPr>
            <a:spLocks noGrp="1"/>
          </p:cNvSpPr>
          <p:nvPr>
            <p:ph idx="1"/>
          </p:nvPr>
        </p:nvSpPr>
        <p:spPr>
          <a:xfrm>
            <a:off x="381000" y="2484437"/>
            <a:ext cx="8534400" cy="4221163"/>
          </a:xfrm>
        </p:spPr>
        <p:txBody>
          <a:bodyPr>
            <a:noAutofit/>
          </a:bodyPr>
          <a:lstStyle/>
          <a:p>
            <a:pPr marL="0" indent="0" algn="just">
              <a:buNone/>
            </a:pPr>
            <a:r>
              <a:rPr lang="en-IN" sz="3500" dirty="0">
                <a:latin typeface="Franklin Gothic Medium" pitchFamily="34" charset="0"/>
              </a:rPr>
              <a:t>M/s </a:t>
            </a:r>
            <a:r>
              <a:rPr lang="en-IN" sz="3500" dirty="0" err="1">
                <a:latin typeface="Franklin Gothic Medium" pitchFamily="34" charset="0"/>
              </a:rPr>
              <a:t>Nazma</a:t>
            </a:r>
            <a:r>
              <a:rPr lang="en-IN" sz="3500" dirty="0">
                <a:latin typeface="Franklin Gothic Medium" pitchFamily="34" charset="0"/>
              </a:rPr>
              <a:t> Dairy Farm was established by Smt. </a:t>
            </a:r>
            <a:r>
              <a:rPr lang="en-IN" sz="3500" dirty="0" err="1">
                <a:latin typeface="Franklin Gothic Medium" pitchFamily="34" charset="0"/>
              </a:rPr>
              <a:t>Nazma</a:t>
            </a:r>
            <a:r>
              <a:rPr lang="en-IN" sz="3500" dirty="0">
                <a:latin typeface="Franklin Gothic Medium" pitchFamily="34" charset="0"/>
              </a:rPr>
              <a:t> </a:t>
            </a:r>
            <a:r>
              <a:rPr lang="en-IN" sz="3500" dirty="0" err="1" smtClean="0">
                <a:latin typeface="Franklin Gothic Medium" pitchFamily="34" charset="0"/>
              </a:rPr>
              <a:t>Bibi</a:t>
            </a:r>
            <a:r>
              <a:rPr lang="en-IN" sz="3500" dirty="0" smtClean="0">
                <a:latin typeface="Franklin Gothic Medium" pitchFamily="34" charset="0"/>
              </a:rPr>
              <a:t> </a:t>
            </a:r>
            <a:r>
              <a:rPr lang="en-IN" sz="3500" dirty="0">
                <a:latin typeface="Franklin Gothic Medium" pitchFamily="34" charset="0"/>
              </a:rPr>
              <a:t>with financial assistance of Rs.5 lakhs from JKLFC under the scheme NMDFC.  The promoter is a first generation entrepreneur and provides milk and milk products to local people in the rural area of Jammu.   The unit also employs 4-5 people.</a:t>
            </a:r>
            <a:endParaRPr lang="en-US" sz="3500" dirty="0">
              <a:latin typeface="Franklin Gothic Medium" pitchFamily="34" charset="0"/>
            </a:endParaRPr>
          </a:p>
          <a:p>
            <a:pPr marL="0" indent="0" algn="just">
              <a:buNone/>
            </a:pPr>
            <a:endParaRPr lang="en-US" sz="3500" dirty="0">
              <a:latin typeface="Franklin Gothic Medium" pitchFamily="34" charset="0"/>
            </a:endParaRPr>
          </a:p>
        </p:txBody>
      </p:sp>
    </p:spTree>
    <p:extLst>
      <p:ext uri="{BB962C8B-B14F-4D97-AF65-F5344CB8AC3E}">
        <p14:creationId xmlns:p14="http://schemas.microsoft.com/office/powerpoint/2010/main" val="3318678399"/>
      </p:ext>
    </p:extLst>
  </p:cSld>
  <p:clrMapOvr>
    <a:masterClrMapping/>
  </p:clrMapOvr>
  <p:transition advClick="0" advTm="6000">
    <p:wheel spokes="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15400" cy="1828800"/>
          </a:xfrm>
        </p:spPr>
        <p:txBody>
          <a:bodyPr>
            <a:normAutofit fontScale="90000"/>
          </a:bodyPr>
          <a:lstStyle/>
          <a:p>
            <a:r>
              <a:rPr lang="en-US" b="1" dirty="0">
                <a:latin typeface="Franklin Gothic Medium" pitchFamily="34" charset="0"/>
              </a:rPr>
              <a:t>Jammu &amp; Kashmir and </a:t>
            </a:r>
            <a:r>
              <a:rPr lang="en-US" b="1" dirty="0" err="1">
                <a:latin typeface="Franklin Gothic Medium" pitchFamily="34" charset="0"/>
              </a:rPr>
              <a:t>Ladakh</a:t>
            </a:r>
            <a:r>
              <a:rPr lang="en-US" b="1" dirty="0">
                <a:latin typeface="Franklin Gothic Medium" pitchFamily="34" charset="0"/>
              </a:rPr>
              <a:t> Finance </a:t>
            </a:r>
            <a:r>
              <a:rPr lang="en-US" b="1" dirty="0" smtClean="0">
                <a:latin typeface="Franklin Gothic Medium" pitchFamily="34" charset="0"/>
              </a:rPr>
              <a:t>Corp. {JKLFC}, Jammu</a:t>
            </a:r>
            <a:br>
              <a:rPr lang="en-US"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b="1" dirty="0">
                <a:latin typeface="Franklin Gothic Medium" pitchFamily="34" charset="0"/>
              </a:rPr>
              <a:t/>
            </a:r>
            <a:br>
              <a:rPr lang="en-US" b="1" dirty="0">
                <a:latin typeface="Franklin Gothic Medium" pitchFamily="34" charset="0"/>
              </a:rPr>
            </a:br>
            <a:r>
              <a:rPr lang="en-US" sz="4300" b="1" dirty="0" smtClean="0">
                <a:latin typeface="Franklin Gothic Medium" pitchFamily="34" charset="0"/>
              </a:rPr>
              <a:t>M/s </a:t>
            </a:r>
            <a:r>
              <a:rPr lang="en-US" sz="4300" b="1" dirty="0">
                <a:latin typeface="Franklin Gothic Medium" pitchFamily="34" charset="0"/>
              </a:rPr>
              <a:t>Micron Clinical Laboratory (General)</a:t>
            </a:r>
          </a:p>
        </p:txBody>
      </p:sp>
      <p:sp>
        <p:nvSpPr>
          <p:cNvPr id="3" name="Content Placeholder 2"/>
          <p:cNvSpPr>
            <a:spLocks noGrp="1"/>
          </p:cNvSpPr>
          <p:nvPr>
            <p:ph idx="1"/>
          </p:nvPr>
        </p:nvSpPr>
        <p:spPr>
          <a:xfrm>
            <a:off x="304800" y="2438400"/>
            <a:ext cx="8458200" cy="4114800"/>
          </a:xfrm>
        </p:spPr>
        <p:txBody>
          <a:bodyPr>
            <a:noAutofit/>
          </a:bodyPr>
          <a:lstStyle/>
          <a:p>
            <a:pPr marL="0" indent="0" algn="just">
              <a:buNone/>
            </a:pPr>
            <a:r>
              <a:rPr lang="en-IN" sz="3300" dirty="0">
                <a:latin typeface="Franklin Gothic Medium" pitchFamily="34" charset="0"/>
              </a:rPr>
              <a:t>M/s Micron Clinical Laboratory was established by Shri </a:t>
            </a:r>
            <a:r>
              <a:rPr lang="en-IN" sz="3300" dirty="0" err="1">
                <a:latin typeface="Franklin Gothic Medium" pitchFamily="34" charset="0"/>
              </a:rPr>
              <a:t>Muneer</a:t>
            </a:r>
            <a:r>
              <a:rPr lang="en-IN" sz="3300" dirty="0">
                <a:latin typeface="Franklin Gothic Medium" pitchFamily="34" charset="0"/>
              </a:rPr>
              <a:t> Ahmed with financial assistance of Rs. 5 lakhs under the scheme NMDFC from JKLFC.  The unit is a pathology laboratory with modern equipment and latest technology.  The promoter is a technical expert with diploma in pathology.  The unit also employs 3-4 people.</a:t>
            </a:r>
            <a:endParaRPr lang="en-US" sz="3300" dirty="0">
              <a:latin typeface="Franklin Gothic Medium" pitchFamily="34" charset="0"/>
            </a:endParaRPr>
          </a:p>
          <a:p>
            <a:pPr marL="0" indent="0" algn="just">
              <a:buNone/>
            </a:pPr>
            <a:endParaRPr lang="en-US" sz="3300" dirty="0">
              <a:latin typeface="Franklin Gothic Medium" pitchFamily="34" charset="0"/>
            </a:endParaRPr>
          </a:p>
        </p:txBody>
      </p:sp>
    </p:spTree>
    <p:extLst>
      <p:ext uri="{BB962C8B-B14F-4D97-AF65-F5344CB8AC3E}">
        <p14:creationId xmlns:p14="http://schemas.microsoft.com/office/powerpoint/2010/main" val="3163839755"/>
      </p:ext>
    </p:extLst>
  </p:cSld>
  <p:clrMapOvr>
    <a:masterClrMapping/>
  </p:clrMapOvr>
  <p:transition advClick="0" advTm="6000">
    <p:wheel spokes="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81000"/>
            <a:ext cx="8915400" cy="1828800"/>
          </a:xfrm>
        </p:spPr>
        <p:txBody>
          <a:bodyPr>
            <a:normAutofit fontScale="90000"/>
          </a:bodyPr>
          <a:lstStyle/>
          <a:p>
            <a:r>
              <a:rPr lang="en-US" b="1" dirty="0">
                <a:latin typeface="Franklin Gothic Medium" pitchFamily="34" charset="0"/>
              </a:rPr>
              <a:t>Jammu &amp; Kashmir and </a:t>
            </a:r>
            <a:r>
              <a:rPr lang="en-US" b="1" dirty="0" err="1">
                <a:latin typeface="Franklin Gothic Medium" pitchFamily="34" charset="0"/>
              </a:rPr>
              <a:t>Ladakh</a:t>
            </a:r>
            <a:r>
              <a:rPr lang="en-US" b="1" dirty="0">
                <a:latin typeface="Franklin Gothic Medium" pitchFamily="34" charset="0"/>
              </a:rPr>
              <a:t> Finance </a:t>
            </a:r>
            <a:r>
              <a:rPr lang="en-US" b="1" dirty="0" smtClean="0">
                <a:latin typeface="Franklin Gothic Medium" pitchFamily="34" charset="0"/>
              </a:rPr>
              <a:t>Corp. {JKLFC}, Jammu</a:t>
            </a:r>
            <a:br>
              <a:rPr lang="en-US" b="1" dirty="0" smtClean="0">
                <a:latin typeface="Franklin Gothic Medium" pitchFamily="34" charset="0"/>
              </a:rPr>
            </a:br>
            <a:r>
              <a:rPr lang="en-US" b="1" dirty="0" smtClean="0">
                <a:latin typeface="Franklin Gothic Medium" pitchFamily="34" charset="0"/>
              </a:rPr>
              <a:t/>
            </a:r>
            <a:br>
              <a:rPr lang="en-US" b="1" dirty="0" smtClean="0">
                <a:latin typeface="Franklin Gothic Medium" pitchFamily="34" charset="0"/>
              </a:rPr>
            </a:br>
            <a:r>
              <a:rPr lang="en-US" sz="4200" b="1" dirty="0">
                <a:latin typeface="Franklin Gothic Medium" pitchFamily="34" charset="0"/>
              </a:rPr>
              <a:t>M/s </a:t>
            </a:r>
            <a:r>
              <a:rPr lang="en-US" sz="4200" b="1" dirty="0" err="1">
                <a:latin typeface="Franklin Gothic Medium" pitchFamily="34" charset="0"/>
              </a:rPr>
              <a:t>Atulaya</a:t>
            </a:r>
            <a:r>
              <a:rPr lang="en-US" sz="4200" b="1" dirty="0">
                <a:latin typeface="Franklin Gothic Medium" pitchFamily="34" charset="0"/>
              </a:rPr>
              <a:t> Medical Shop (Natural Herbs)</a:t>
            </a:r>
          </a:p>
        </p:txBody>
      </p:sp>
      <p:sp>
        <p:nvSpPr>
          <p:cNvPr id="3" name="Content Placeholder 2"/>
          <p:cNvSpPr>
            <a:spLocks noGrp="1"/>
          </p:cNvSpPr>
          <p:nvPr>
            <p:ph idx="1"/>
          </p:nvPr>
        </p:nvSpPr>
        <p:spPr>
          <a:xfrm>
            <a:off x="304800" y="2133600"/>
            <a:ext cx="8534400" cy="4525963"/>
          </a:xfrm>
        </p:spPr>
        <p:txBody>
          <a:bodyPr/>
          <a:lstStyle/>
          <a:p>
            <a:pPr marL="0" indent="0" algn="just">
              <a:buNone/>
            </a:pPr>
            <a:endParaRPr lang="en-IN" dirty="0" smtClean="0">
              <a:latin typeface="Franklin Gothic Medium" pitchFamily="34" charset="0"/>
            </a:endParaRPr>
          </a:p>
          <a:p>
            <a:pPr marL="0" indent="0" algn="just">
              <a:buNone/>
            </a:pPr>
            <a:r>
              <a:rPr lang="en-IN" dirty="0" smtClean="0">
                <a:latin typeface="Franklin Gothic Medium" pitchFamily="34" charset="0"/>
              </a:rPr>
              <a:t>Shri </a:t>
            </a:r>
            <a:r>
              <a:rPr lang="en-IN" dirty="0">
                <a:latin typeface="Franklin Gothic Medium" pitchFamily="34" charset="0"/>
              </a:rPr>
              <a:t>S. </a:t>
            </a:r>
            <a:r>
              <a:rPr lang="en-IN" dirty="0" err="1">
                <a:latin typeface="Franklin Gothic Medium" pitchFamily="34" charset="0"/>
              </a:rPr>
              <a:t>Sarabjit</a:t>
            </a:r>
            <a:r>
              <a:rPr lang="en-IN" dirty="0">
                <a:latin typeface="Franklin Gothic Medium" pitchFamily="34" charset="0"/>
              </a:rPr>
              <a:t> Singh is a first generation entrepreneur.  He established M/s </a:t>
            </a:r>
            <a:r>
              <a:rPr lang="en-IN" dirty="0" err="1">
                <a:latin typeface="Franklin Gothic Medium" pitchFamily="34" charset="0"/>
              </a:rPr>
              <a:t>Atulya</a:t>
            </a:r>
            <a:r>
              <a:rPr lang="en-IN" dirty="0">
                <a:latin typeface="Franklin Gothic Medium" pitchFamily="34" charset="0"/>
              </a:rPr>
              <a:t> Medical Shop with financial assistance of Rs.5 lakh under NMDFC scheme </a:t>
            </a:r>
            <a:r>
              <a:rPr lang="en-IN" dirty="0" smtClean="0">
                <a:latin typeface="Franklin Gothic Medium" pitchFamily="34" charset="0"/>
              </a:rPr>
              <a:t>of JKLFC</a:t>
            </a:r>
            <a:r>
              <a:rPr lang="en-IN" dirty="0">
                <a:latin typeface="Franklin Gothic Medium" pitchFamily="34" charset="0"/>
              </a:rPr>
              <a:t>. </a:t>
            </a:r>
            <a:r>
              <a:rPr lang="en-IN" dirty="0" smtClean="0">
                <a:latin typeface="Franklin Gothic Medium" pitchFamily="34" charset="0"/>
              </a:rPr>
              <a:t>The unit </a:t>
            </a:r>
            <a:r>
              <a:rPr lang="en-IN" dirty="0">
                <a:latin typeface="Franklin Gothic Medium" pitchFamily="34" charset="0"/>
              </a:rPr>
              <a:t>is </a:t>
            </a:r>
            <a:r>
              <a:rPr lang="en-IN" dirty="0" smtClean="0">
                <a:latin typeface="Franklin Gothic Medium" pitchFamily="34" charset="0"/>
              </a:rPr>
              <a:t>an </a:t>
            </a:r>
            <a:r>
              <a:rPr lang="en-IN" dirty="0" err="1" smtClean="0">
                <a:latin typeface="Franklin Gothic Medium" pitchFamily="34" charset="0"/>
              </a:rPr>
              <a:t>Ayurvedic</a:t>
            </a:r>
            <a:r>
              <a:rPr lang="en-IN" dirty="0" smtClean="0">
                <a:latin typeface="Franklin Gothic Medium" pitchFamily="34" charset="0"/>
              </a:rPr>
              <a:t> </a:t>
            </a:r>
            <a:r>
              <a:rPr lang="en-IN" dirty="0">
                <a:latin typeface="Franklin Gothic Medium" pitchFamily="34" charset="0"/>
              </a:rPr>
              <a:t>medicine shop in rural area at </a:t>
            </a:r>
            <a:r>
              <a:rPr lang="en-IN" dirty="0" err="1">
                <a:latin typeface="Franklin Gothic Medium" pitchFamily="34" charset="0"/>
              </a:rPr>
              <a:t>Ranjitpura</a:t>
            </a:r>
            <a:r>
              <a:rPr lang="en-IN" dirty="0">
                <a:latin typeface="Franklin Gothic Medium" pitchFamily="34" charset="0"/>
              </a:rPr>
              <a:t>, </a:t>
            </a:r>
            <a:r>
              <a:rPr lang="en-IN" dirty="0" smtClean="0">
                <a:latin typeface="Franklin Gothic Medium" pitchFamily="34" charset="0"/>
              </a:rPr>
              <a:t>Jammu. </a:t>
            </a:r>
            <a:endParaRPr lang="en-US" dirty="0">
              <a:latin typeface="Franklin Gothic Medium" pitchFamily="34" charset="0"/>
            </a:endParaRPr>
          </a:p>
        </p:txBody>
      </p:sp>
    </p:spTree>
    <p:extLst>
      <p:ext uri="{BB962C8B-B14F-4D97-AF65-F5344CB8AC3E}">
        <p14:creationId xmlns:p14="http://schemas.microsoft.com/office/powerpoint/2010/main" val="2240497"/>
      </p:ext>
    </p:extLst>
  </p:cSld>
  <p:clrMapOvr>
    <a:masterClrMapping/>
  </p:clrMapOvr>
  <p:transition advClick="0" advTm="6000">
    <p:wheel spokes="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Suri</a:t>
            </a:r>
            <a:r>
              <a:rPr lang="en-IN" sz="4000" b="1" dirty="0">
                <a:latin typeface="Franklin Gothic Medium" pitchFamily="34" charset="0"/>
              </a:rPr>
              <a:t> </a:t>
            </a:r>
            <a:r>
              <a:rPr lang="en-IN" sz="4000" b="1" dirty="0" err="1" smtClean="0">
                <a:latin typeface="Franklin Gothic Medium" pitchFamily="34" charset="0"/>
              </a:rPr>
              <a:t>Graphix</a:t>
            </a:r>
            <a:endParaRPr lang="en-US" sz="4200" b="1" dirty="0">
              <a:latin typeface="Franklin Gothic Medium" pitchFamily="34" charset="0"/>
            </a:endParaRPr>
          </a:p>
        </p:txBody>
      </p:sp>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5202"/>
          <a:stretch/>
        </p:blipFill>
        <p:spPr bwMode="auto">
          <a:xfrm>
            <a:off x="3048000" y="2438401"/>
            <a:ext cx="5791200" cy="2133599"/>
          </a:xfrm>
          <a:prstGeom prst="rect">
            <a:avLst/>
          </a:prstGeom>
          <a:ln w="571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4" name="image1.jpeg"/>
          <p:cNvPicPr/>
          <p:nvPr/>
        </p:nvPicPr>
        <p:blipFill rotWithShape="1">
          <a:blip r:embed="rId3" cstate="print"/>
          <a:srcRect t="16315" b="27234"/>
          <a:stretch/>
        </p:blipFill>
        <p:spPr>
          <a:xfrm>
            <a:off x="3048000" y="4648200"/>
            <a:ext cx="5814060" cy="1968792"/>
          </a:xfrm>
          <a:prstGeom prst="rect">
            <a:avLst/>
          </a:prstGeom>
          <a:ln w="57150" cap="sq">
            <a:solidFill>
              <a:srgbClr val="000000"/>
            </a:solidFill>
            <a:miter lim="800000"/>
          </a:ln>
          <a:effectLst>
            <a:outerShdw blurRad="57150" dist="50800" dir="2700000" algn="tl" rotWithShape="0">
              <a:srgbClr val="000000">
                <a:alpha val="40000"/>
              </a:srgbClr>
            </a:outerShdw>
          </a:effectLst>
        </p:spPr>
      </p:pic>
      <p:pic>
        <p:nvPicPr>
          <p:cNvPr id="5" name="image3.jpeg"/>
          <p:cNvPicPr/>
          <p:nvPr/>
        </p:nvPicPr>
        <p:blipFill rotWithShape="1">
          <a:blip r:embed="rId4" cstate="print"/>
          <a:srcRect l="18959" t="44644" r="59791" b="28884"/>
          <a:stretch/>
        </p:blipFill>
        <p:spPr>
          <a:xfrm>
            <a:off x="228600" y="2438400"/>
            <a:ext cx="2514600" cy="2743200"/>
          </a:xfrm>
          <a:prstGeom prst="rect">
            <a:avLst/>
          </a:prstGeom>
          <a:ln w="57150" cap="sq">
            <a:solidFill>
              <a:srgbClr val="000000"/>
            </a:solidFill>
            <a:miter lim="800000"/>
          </a:ln>
          <a:effectLst>
            <a:outerShdw blurRad="57150" dist="50800" dir="2700000" algn="tl" rotWithShape="0">
              <a:srgbClr val="000000">
                <a:alpha val="40000"/>
              </a:srgbClr>
            </a:outerShdw>
          </a:effectLst>
        </p:spPr>
      </p:pic>
      <p:sp>
        <p:nvSpPr>
          <p:cNvPr id="3" name="TextBox 2"/>
          <p:cNvSpPr txBox="1"/>
          <p:nvPr/>
        </p:nvSpPr>
        <p:spPr>
          <a:xfrm>
            <a:off x="0" y="5254079"/>
            <a:ext cx="3124200" cy="384721"/>
          </a:xfrm>
          <a:prstGeom prst="rect">
            <a:avLst/>
          </a:prstGeom>
          <a:noFill/>
        </p:spPr>
        <p:txBody>
          <a:bodyPr wrap="square" rtlCol="0">
            <a:spAutoFit/>
          </a:bodyPr>
          <a:lstStyle/>
          <a:p>
            <a:r>
              <a:rPr lang="en-IN" sz="1900" dirty="0">
                <a:latin typeface="Franklin Gothic Medium" pitchFamily="34" charset="0"/>
              </a:rPr>
              <a:t>Shri A.I. </a:t>
            </a:r>
            <a:r>
              <a:rPr lang="en-IN" sz="1900" dirty="0" err="1">
                <a:latin typeface="Franklin Gothic Medium" pitchFamily="34" charset="0"/>
              </a:rPr>
              <a:t>Thirumalaikumaran</a:t>
            </a:r>
            <a:r>
              <a:rPr lang="en-IN" sz="1900" dirty="0">
                <a:latin typeface="Franklin Gothic Medium" pitchFamily="34" charset="0"/>
              </a:rPr>
              <a:t> </a:t>
            </a:r>
            <a:endParaRPr lang="en-US" sz="1900" dirty="0">
              <a:latin typeface="Franklin Gothic Medium" pitchFamily="34" charset="0"/>
            </a:endParaRPr>
          </a:p>
        </p:txBody>
      </p:sp>
    </p:spTree>
    <p:extLst>
      <p:ext uri="{BB962C8B-B14F-4D97-AF65-F5344CB8AC3E}">
        <p14:creationId xmlns:p14="http://schemas.microsoft.com/office/powerpoint/2010/main" val="874285506"/>
      </p:ext>
    </p:extLst>
  </p:cSld>
  <p:clrMapOvr>
    <a:masterClrMapping/>
  </p:clrMapOvr>
  <p:transition advClick="0" advTm="6000">
    <p:wheel spokes="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Suri</a:t>
            </a:r>
            <a:r>
              <a:rPr lang="en-IN" sz="4000" b="1" dirty="0">
                <a:latin typeface="Franklin Gothic Medium" pitchFamily="34" charset="0"/>
              </a:rPr>
              <a:t> </a:t>
            </a:r>
            <a:r>
              <a:rPr lang="en-IN" sz="4000" b="1" dirty="0" err="1" smtClean="0">
                <a:latin typeface="Franklin Gothic Medium" pitchFamily="34" charset="0"/>
              </a:rPr>
              <a:t>Graphix</a:t>
            </a:r>
            <a:endParaRPr lang="en-US" sz="4200" b="1" dirty="0">
              <a:latin typeface="Franklin Gothic Medium" pitchFamily="34" charset="0"/>
            </a:endParaRPr>
          </a:p>
        </p:txBody>
      </p:sp>
      <p:sp>
        <p:nvSpPr>
          <p:cNvPr id="3" name="Content Placeholder 2"/>
          <p:cNvSpPr>
            <a:spLocks noGrp="1"/>
          </p:cNvSpPr>
          <p:nvPr>
            <p:ph idx="1"/>
          </p:nvPr>
        </p:nvSpPr>
        <p:spPr>
          <a:xfrm>
            <a:off x="228600" y="2286000"/>
            <a:ext cx="8686800" cy="4267200"/>
          </a:xfrm>
        </p:spPr>
        <p:txBody>
          <a:bodyPr>
            <a:noAutofit/>
          </a:bodyPr>
          <a:lstStyle/>
          <a:p>
            <a:pPr marL="0" indent="0" algn="just">
              <a:buNone/>
            </a:pPr>
            <a:r>
              <a:rPr lang="en-IN" sz="3300" dirty="0" smtClean="0">
                <a:latin typeface="Franklin Gothic Medium" pitchFamily="34" charset="0"/>
              </a:rPr>
              <a:t>M/s </a:t>
            </a:r>
            <a:r>
              <a:rPr lang="en-IN" sz="3300" dirty="0" err="1">
                <a:latin typeface="Franklin Gothic Medium" pitchFamily="34" charset="0"/>
              </a:rPr>
              <a:t>Suri</a:t>
            </a:r>
            <a:r>
              <a:rPr lang="en-IN" sz="3300" dirty="0">
                <a:latin typeface="Franklin Gothic Medium" pitchFamily="34" charset="0"/>
              </a:rPr>
              <a:t> </a:t>
            </a:r>
            <a:r>
              <a:rPr lang="en-IN" sz="3300" dirty="0" err="1">
                <a:latin typeface="Franklin Gothic Medium" pitchFamily="34" charset="0"/>
              </a:rPr>
              <a:t>Graphix</a:t>
            </a:r>
            <a:r>
              <a:rPr lang="en-IN" sz="3300" dirty="0">
                <a:latin typeface="Franklin Gothic Medium" pitchFamily="34" charset="0"/>
              </a:rPr>
              <a:t> was established in the year 2012 by Shri A.I. </a:t>
            </a:r>
            <a:r>
              <a:rPr lang="en-IN" sz="3300" dirty="0" err="1">
                <a:latin typeface="Franklin Gothic Medium" pitchFamily="34" charset="0"/>
              </a:rPr>
              <a:t>Thirumalaikumaran</a:t>
            </a:r>
            <a:r>
              <a:rPr lang="en-IN" sz="3300" dirty="0">
                <a:latin typeface="Franklin Gothic Medium" pitchFamily="34" charset="0"/>
              </a:rPr>
              <a:t> with financial assistance from </a:t>
            </a:r>
            <a:r>
              <a:rPr lang="en-IN" sz="3300" dirty="0" smtClean="0">
                <a:latin typeface="Franklin Gothic Medium" pitchFamily="34" charset="0"/>
              </a:rPr>
              <a:t>TIIC</a:t>
            </a:r>
            <a:r>
              <a:rPr lang="en-IN" sz="3300" dirty="0">
                <a:latin typeface="Franklin Gothic Medium" pitchFamily="34" charset="0"/>
              </a:rPr>
              <a:t>.  The unit is manufacturing Paper Boards and Paper Boxes for packing food items.  These boxes are used as alternative products to one time use and throw away plastics.  The promoter is being conferred with the Best Entrepreneur award.</a:t>
            </a:r>
            <a:endParaRPr lang="en-US" sz="3300" dirty="0">
              <a:latin typeface="Franklin Gothic Medium" pitchFamily="34" charset="0"/>
            </a:endParaRPr>
          </a:p>
          <a:p>
            <a:endParaRPr lang="en-US" sz="3300" dirty="0">
              <a:latin typeface="Franklin Gothic Medium" pitchFamily="34" charset="0"/>
            </a:endParaRPr>
          </a:p>
        </p:txBody>
      </p:sp>
    </p:spTree>
    <p:extLst>
      <p:ext uri="{BB962C8B-B14F-4D97-AF65-F5344CB8AC3E}">
        <p14:creationId xmlns:p14="http://schemas.microsoft.com/office/powerpoint/2010/main" val="1467229924"/>
      </p:ext>
    </p:extLst>
  </p:cSld>
  <p:clrMapOvr>
    <a:masterClrMapping/>
  </p:clrMapOvr>
  <p:transition advClick="0" advTm="6000">
    <p:wheel spokes="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Subavalli</a:t>
            </a:r>
            <a:r>
              <a:rPr lang="en-IN" sz="4000" b="1" dirty="0">
                <a:latin typeface="Franklin Gothic Medium" pitchFamily="34" charset="0"/>
              </a:rPr>
              <a:t> </a:t>
            </a:r>
            <a:r>
              <a:rPr lang="en-IN" sz="4000" b="1" dirty="0" err="1">
                <a:latin typeface="Franklin Gothic Medium" pitchFamily="34" charset="0"/>
              </a:rPr>
              <a:t>Tamilmathi</a:t>
            </a:r>
            <a:r>
              <a:rPr lang="en-IN" sz="4000" b="1" dirty="0">
                <a:latin typeface="Franklin Gothic Medium" pitchFamily="34" charset="0"/>
              </a:rPr>
              <a:t> </a:t>
            </a:r>
            <a:r>
              <a:rPr lang="en-IN" sz="4000" b="1" dirty="0" smtClean="0">
                <a:latin typeface="Franklin Gothic Medium" pitchFamily="34" charset="0"/>
              </a:rPr>
              <a:t>Hospital</a:t>
            </a:r>
            <a:endParaRPr lang="en-US" sz="4000" b="1" dirty="0">
              <a:latin typeface="Franklin Gothic Medium" pitchFamily="34" charset="0"/>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2123"/>
          <a:stretch/>
        </p:blipFill>
        <p:spPr bwMode="auto">
          <a:xfrm>
            <a:off x="304800" y="2438400"/>
            <a:ext cx="3810000" cy="423671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438400"/>
            <a:ext cx="4049325" cy="423671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82170366"/>
      </p:ext>
    </p:extLst>
  </p:cSld>
  <p:clrMapOvr>
    <a:masterClrMapping/>
  </p:clrMapOvr>
  <p:transition advClick="0" advTm="6000">
    <p:wheel spokes="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Subavalli</a:t>
            </a:r>
            <a:r>
              <a:rPr lang="en-IN" sz="4000" b="1" dirty="0">
                <a:latin typeface="Franklin Gothic Medium" pitchFamily="34" charset="0"/>
              </a:rPr>
              <a:t> </a:t>
            </a:r>
            <a:r>
              <a:rPr lang="en-IN" sz="4000" b="1" dirty="0" err="1">
                <a:latin typeface="Franklin Gothic Medium" pitchFamily="34" charset="0"/>
              </a:rPr>
              <a:t>Tamilmathi</a:t>
            </a:r>
            <a:r>
              <a:rPr lang="en-IN" sz="4000" b="1" dirty="0">
                <a:latin typeface="Franklin Gothic Medium" pitchFamily="34" charset="0"/>
              </a:rPr>
              <a:t> Hospital</a:t>
            </a:r>
            <a:endParaRPr lang="en-US" sz="4200" b="1" dirty="0">
              <a:latin typeface="Franklin Gothic Medium" pitchFamily="34" charset="0"/>
            </a:endParaRPr>
          </a:p>
        </p:txBody>
      </p:sp>
      <p:sp>
        <p:nvSpPr>
          <p:cNvPr id="3" name="Content Placeholder 2"/>
          <p:cNvSpPr>
            <a:spLocks noGrp="1"/>
          </p:cNvSpPr>
          <p:nvPr>
            <p:ph idx="1"/>
          </p:nvPr>
        </p:nvSpPr>
        <p:spPr>
          <a:xfrm>
            <a:off x="304800" y="2362200"/>
            <a:ext cx="8382000" cy="4191000"/>
          </a:xfrm>
        </p:spPr>
        <p:txBody>
          <a:bodyPr/>
          <a:lstStyle/>
          <a:p>
            <a:pPr marL="0" indent="0" algn="just">
              <a:buNone/>
            </a:pPr>
            <a:r>
              <a:rPr lang="en-IN" dirty="0" err="1">
                <a:latin typeface="Franklin Gothic Medium" pitchFamily="34" charset="0"/>
              </a:rPr>
              <a:t>Subavalli</a:t>
            </a:r>
            <a:r>
              <a:rPr lang="en-IN" dirty="0">
                <a:latin typeface="Franklin Gothic Medium" pitchFamily="34" charset="0"/>
              </a:rPr>
              <a:t> </a:t>
            </a:r>
            <a:r>
              <a:rPr lang="en-IN" dirty="0" err="1">
                <a:latin typeface="Franklin Gothic Medium" pitchFamily="34" charset="0"/>
              </a:rPr>
              <a:t>Tamilmathi</a:t>
            </a:r>
            <a:r>
              <a:rPr lang="en-IN" dirty="0">
                <a:latin typeface="Franklin Gothic Medium" pitchFamily="34" charset="0"/>
              </a:rPr>
              <a:t> hospital was established by </a:t>
            </a:r>
            <a:r>
              <a:rPr lang="en-IN" dirty="0" err="1">
                <a:latin typeface="Franklin Gothic Medium" pitchFamily="34" charset="0"/>
              </a:rPr>
              <a:t>Dr.</a:t>
            </a:r>
            <a:r>
              <a:rPr lang="en-IN" dirty="0">
                <a:latin typeface="Franklin Gothic Medium" pitchFamily="34" charset="0"/>
              </a:rPr>
              <a:t> S. </a:t>
            </a:r>
            <a:r>
              <a:rPr lang="en-IN" dirty="0" err="1">
                <a:latin typeface="Franklin Gothic Medium" pitchFamily="34" charset="0"/>
              </a:rPr>
              <a:t>Santosh</a:t>
            </a:r>
            <a:r>
              <a:rPr lang="en-IN" dirty="0">
                <a:latin typeface="Franklin Gothic Medium" pitchFamily="34" charset="0"/>
              </a:rPr>
              <a:t> in the year 2019 with financial assistance from TIIC.  The hospital </a:t>
            </a:r>
            <a:r>
              <a:rPr lang="en-US" dirty="0">
                <a:latin typeface="Franklin Gothic Medium" pitchFamily="34" charset="0"/>
              </a:rPr>
              <a:t>provides consultants in the field of Cardiology, Nephrology, Neurosurgery, </a:t>
            </a:r>
            <a:r>
              <a:rPr lang="en-US" dirty="0" err="1">
                <a:latin typeface="Franklin Gothic Medium" pitchFamily="34" charset="0"/>
              </a:rPr>
              <a:t>Oncosurgery</a:t>
            </a:r>
            <a:r>
              <a:rPr lang="en-US" dirty="0">
                <a:latin typeface="Franklin Gothic Medium" pitchFamily="34" charset="0"/>
              </a:rPr>
              <a:t> and Orthopedic.  It employs 35 people and offers OP Service (Out Patient); IP Service (Out Patient; ICU; Neonatal Care and Surgery.</a:t>
            </a:r>
            <a:endParaRPr lang="en-US" b="1" dirty="0">
              <a:latin typeface="Franklin Gothic Medium" pitchFamily="34" charset="0"/>
            </a:endParaRP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2023950926"/>
      </p:ext>
    </p:extLst>
  </p:cSld>
  <p:clrMapOvr>
    <a:masterClrMapping/>
  </p:clrMapOvr>
  <p:transition advClick="0" advTm="6000">
    <p:wheel spokes="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smtClean="0">
                <a:latin typeface="Franklin Gothic Medium" pitchFamily="34" charset="0"/>
              </a:rPr>
              <a:t>Vishwas</a:t>
            </a:r>
            <a:r>
              <a:rPr lang="en-IN" sz="4000" b="1" dirty="0" smtClean="0">
                <a:latin typeface="Franklin Gothic Medium" pitchFamily="34" charset="0"/>
              </a:rPr>
              <a:t> </a:t>
            </a:r>
            <a:r>
              <a:rPr lang="en-IN" sz="4000" b="1" dirty="0">
                <a:latin typeface="Franklin Gothic Medium" pitchFamily="34" charset="0"/>
              </a:rPr>
              <a:t>Paper Boards</a:t>
            </a:r>
            <a:endParaRPr lang="en-US" sz="4000" dirty="0">
              <a:latin typeface="Franklin Gothic Medium" pitchFamily="34" charset="0"/>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2941" t="79277" r="32059" b="6674"/>
          <a:stretch/>
        </p:blipFill>
        <p:spPr bwMode="auto">
          <a:xfrm>
            <a:off x="304800" y="2362200"/>
            <a:ext cx="2249833" cy="2895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4" name="image4.jpeg"/>
          <p:cNvPicPr/>
          <p:nvPr/>
        </p:nvPicPr>
        <p:blipFill rotWithShape="1">
          <a:blip r:embed="rId3" cstate="print"/>
          <a:srcRect l="17549" t="8097" r="16568" b="60059"/>
          <a:stretch/>
        </p:blipFill>
        <p:spPr>
          <a:xfrm>
            <a:off x="3276600" y="4572000"/>
            <a:ext cx="5577840" cy="2105660"/>
          </a:xfrm>
          <a:prstGeom prst="rect">
            <a:avLst/>
          </a:prstGeom>
          <a:ln w="57150" cap="sq" cmpd="thickThin">
            <a:solidFill>
              <a:srgbClr val="000000"/>
            </a:solidFill>
            <a:prstDash val="solid"/>
            <a:miter lim="800000"/>
          </a:ln>
          <a:effectLst>
            <a:innerShdw blurRad="76200">
              <a:srgbClr val="000000"/>
            </a:innerShdw>
          </a:effectLst>
        </p:spPr>
      </p:pic>
      <p:pic>
        <p:nvPicPr>
          <p:cNvPr id="5" name="image4.jpeg"/>
          <p:cNvPicPr/>
          <p:nvPr/>
        </p:nvPicPr>
        <p:blipFill rotWithShape="1">
          <a:blip r:embed="rId3" cstate="print"/>
          <a:srcRect l="20491" t="44126" r="20000" b="25695"/>
          <a:stretch/>
        </p:blipFill>
        <p:spPr>
          <a:xfrm>
            <a:off x="3276600" y="2362200"/>
            <a:ext cx="5577840" cy="2057400"/>
          </a:xfrm>
          <a:prstGeom prst="rect">
            <a:avLst/>
          </a:prstGeom>
          <a:ln w="57150" cap="sq" cmpd="thickThin">
            <a:solidFill>
              <a:srgbClr val="000000"/>
            </a:solidFill>
            <a:prstDash val="solid"/>
            <a:miter lim="800000"/>
          </a:ln>
          <a:effectLst>
            <a:innerShdw blurRad="76200">
              <a:srgbClr val="000000"/>
            </a:innerShdw>
          </a:effectLst>
        </p:spPr>
      </p:pic>
      <p:sp>
        <p:nvSpPr>
          <p:cNvPr id="3" name="TextBox 2"/>
          <p:cNvSpPr txBox="1"/>
          <p:nvPr/>
        </p:nvSpPr>
        <p:spPr>
          <a:xfrm>
            <a:off x="-76200" y="5253335"/>
            <a:ext cx="3124200" cy="461665"/>
          </a:xfrm>
          <a:prstGeom prst="rect">
            <a:avLst/>
          </a:prstGeom>
          <a:noFill/>
        </p:spPr>
        <p:txBody>
          <a:bodyPr wrap="square" rtlCol="0">
            <a:spAutoFit/>
          </a:bodyPr>
          <a:lstStyle/>
          <a:p>
            <a:pPr algn="ctr"/>
            <a:r>
              <a:rPr lang="en-US" sz="2400" dirty="0" smtClean="0">
                <a:latin typeface="Franklin Gothic Medium" pitchFamily="34" charset="0"/>
              </a:rPr>
              <a:t>Shri R. </a:t>
            </a:r>
            <a:r>
              <a:rPr lang="en-US" sz="2400" dirty="0" err="1" smtClean="0">
                <a:latin typeface="Franklin Gothic Medium" pitchFamily="34" charset="0"/>
              </a:rPr>
              <a:t>Vijayakumar</a:t>
            </a:r>
            <a:endParaRPr lang="en-US" sz="2400" dirty="0">
              <a:latin typeface="Franklin Gothic Medium" pitchFamily="34" charset="0"/>
            </a:endParaRPr>
          </a:p>
        </p:txBody>
      </p:sp>
    </p:spTree>
    <p:extLst>
      <p:ext uri="{BB962C8B-B14F-4D97-AF65-F5344CB8AC3E}">
        <p14:creationId xmlns:p14="http://schemas.microsoft.com/office/powerpoint/2010/main" val="1682170366"/>
      </p:ext>
    </p:extLst>
  </p:cSld>
  <p:clrMapOvr>
    <a:masterClrMapping/>
  </p:clrMapOvr>
  <p:transition advClick="0" advTm="6000">
    <p:wheel spokes="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Vishwas</a:t>
            </a:r>
            <a:r>
              <a:rPr lang="en-IN" sz="4000" b="1" dirty="0">
                <a:latin typeface="Franklin Gothic Medium" pitchFamily="34" charset="0"/>
              </a:rPr>
              <a:t> Paper Boards</a:t>
            </a:r>
            <a:endParaRPr lang="en-US" sz="4200" b="1" dirty="0">
              <a:latin typeface="Franklin Gothic Medium" pitchFamily="34" charset="0"/>
            </a:endParaRPr>
          </a:p>
        </p:txBody>
      </p:sp>
      <p:sp>
        <p:nvSpPr>
          <p:cNvPr id="3" name="Content Placeholder 2"/>
          <p:cNvSpPr>
            <a:spLocks noGrp="1"/>
          </p:cNvSpPr>
          <p:nvPr>
            <p:ph idx="1"/>
          </p:nvPr>
        </p:nvSpPr>
        <p:spPr>
          <a:xfrm>
            <a:off x="152400" y="2362200"/>
            <a:ext cx="8839200" cy="4191000"/>
          </a:xfrm>
        </p:spPr>
        <p:txBody>
          <a:bodyPr>
            <a:noAutofit/>
          </a:bodyPr>
          <a:lstStyle/>
          <a:p>
            <a:pPr marL="0" indent="0" algn="just">
              <a:buNone/>
            </a:pPr>
            <a:r>
              <a:rPr lang="en-IN" dirty="0">
                <a:latin typeface="Franklin Gothic Medium" pitchFamily="34" charset="0"/>
              </a:rPr>
              <a:t>Shri A. K. </a:t>
            </a:r>
            <a:r>
              <a:rPr lang="en-IN" dirty="0" err="1">
                <a:latin typeface="Franklin Gothic Medium" pitchFamily="34" charset="0"/>
              </a:rPr>
              <a:t>Vishwanathan</a:t>
            </a:r>
            <a:r>
              <a:rPr lang="en-IN" dirty="0">
                <a:latin typeface="Franklin Gothic Medium" pitchFamily="34" charset="0"/>
              </a:rPr>
              <a:t> and Shri R. </a:t>
            </a:r>
            <a:r>
              <a:rPr lang="en-IN" dirty="0" err="1">
                <a:latin typeface="Franklin Gothic Medium" pitchFamily="34" charset="0"/>
              </a:rPr>
              <a:t>Vijayakumar</a:t>
            </a:r>
            <a:r>
              <a:rPr lang="en-IN" dirty="0">
                <a:latin typeface="Franklin Gothic Medium" pitchFamily="34" charset="0"/>
              </a:rPr>
              <a:t> established M/s </a:t>
            </a:r>
            <a:r>
              <a:rPr lang="en-IN" dirty="0" err="1">
                <a:latin typeface="Franklin Gothic Medium" pitchFamily="34" charset="0"/>
              </a:rPr>
              <a:t>Vishwas</a:t>
            </a:r>
            <a:r>
              <a:rPr lang="en-IN" dirty="0">
                <a:latin typeface="Franklin Gothic Medium" pitchFamily="34" charset="0"/>
              </a:rPr>
              <a:t> Paper Boards with financial assistance from TIIC in the year 2012.  The unit manufactures 30MT of Kraft paper and Kraft paper board per day.  The unit is using only backwater by recycling it and maintaining zero discharge.  Shri R. </a:t>
            </a:r>
            <a:r>
              <a:rPr lang="en-IN" dirty="0" err="1">
                <a:latin typeface="Franklin Gothic Medium" pitchFamily="34" charset="0"/>
              </a:rPr>
              <a:t>Vijayakumar</a:t>
            </a:r>
            <a:r>
              <a:rPr lang="en-IN" dirty="0">
                <a:latin typeface="Franklin Gothic Medium" pitchFamily="34" charset="0"/>
              </a:rPr>
              <a:t> is being awarded as the Best Entrepreneur.</a:t>
            </a:r>
            <a:endParaRPr lang="en-US" dirty="0">
              <a:latin typeface="Franklin Gothic Medium" pitchFamily="34" charset="0"/>
            </a:endParaRPr>
          </a:p>
          <a:p>
            <a:pPr marL="0" indent="0">
              <a:buNone/>
            </a:pPr>
            <a:endParaRPr lang="en-US" dirty="0">
              <a:latin typeface="Franklin Gothic Medium" pitchFamily="34" charset="0"/>
            </a:endParaRPr>
          </a:p>
        </p:txBody>
      </p:sp>
    </p:spTree>
    <p:extLst>
      <p:ext uri="{BB962C8B-B14F-4D97-AF65-F5344CB8AC3E}">
        <p14:creationId xmlns:p14="http://schemas.microsoft.com/office/powerpoint/2010/main" val="2023950926"/>
      </p:ext>
    </p:extLst>
  </p:cSld>
  <p:clrMapOvr>
    <a:masterClrMapping/>
  </p:clrMapOvr>
  <p:transition advClick="0" advTm="6000">
    <p:wheel spokes="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US" sz="4000" b="1" dirty="0">
                <a:latin typeface="Franklin Gothic Medium" pitchFamily="34" charset="0"/>
              </a:rPr>
              <a:t>M/s. </a:t>
            </a:r>
            <a:r>
              <a:rPr lang="en-US" sz="4000" b="1" dirty="0" err="1">
                <a:latin typeface="Franklin Gothic Medium" pitchFamily="34" charset="0"/>
              </a:rPr>
              <a:t>Knitvel</a:t>
            </a:r>
            <a:r>
              <a:rPr lang="en-US" sz="4000" b="1" dirty="0">
                <a:latin typeface="Franklin Gothic Medium" pitchFamily="34" charset="0"/>
              </a:rPr>
              <a:t> Needles Private Limited</a:t>
            </a:r>
          </a:p>
        </p:txBody>
      </p:sp>
      <p:pic>
        <p:nvPicPr>
          <p:cNvPr id="4098" name="Picture 2" descr="C:\Users\i3\Documents\COSIDICI AWARDS\AWARDS-2022\AWARDEES\TIIC\KNITVEL\WhatsApp Image 2022-11-03 at 13.37.44 (1).jpeg"/>
          <p:cNvPicPr>
            <a:picLocks noChangeAspect="1" noChangeArrowheads="1"/>
          </p:cNvPicPr>
          <p:nvPr/>
        </p:nvPicPr>
        <p:blipFill rotWithShape="1">
          <a:blip r:embed="rId2">
            <a:extLst>
              <a:ext uri="{28A0092B-C50C-407E-A947-70E740481C1C}">
                <a14:useLocalDpi xmlns:a14="http://schemas.microsoft.com/office/drawing/2010/main" val="0"/>
              </a:ext>
            </a:extLst>
          </a:blip>
          <a:srcRect t="18467" b="6759"/>
          <a:stretch/>
        </p:blipFill>
        <p:spPr bwMode="auto">
          <a:xfrm>
            <a:off x="3505201" y="2286000"/>
            <a:ext cx="5489614" cy="205740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410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8048" t="11865" r="26055" b="22034"/>
          <a:stretch/>
        </p:blipFill>
        <p:spPr bwMode="auto">
          <a:xfrm>
            <a:off x="533400" y="2286000"/>
            <a:ext cx="2133600" cy="2556510"/>
          </a:xfrm>
          <a:prstGeom prst="rect">
            <a:avLst/>
          </a:prstGeom>
          <a:ln w="57150">
            <a:solidFill>
              <a:schemeClr val="tx1"/>
            </a:solidFill>
            <a:miter lim="800000"/>
            <a:headEnd/>
            <a:tailEnd/>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4101" name="Picture 5" descr="C:\Users\i3\Documents\COSIDICI AWARDS\AWARDS-2022\AWARDEES\TIIC\KNITVEL\WhatsApp Image 2022-11-03 at 13.37.4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1" y="4495800"/>
            <a:ext cx="5488543" cy="2175510"/>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457200" y="4888468"/>
            <a:ext cx="2286000" cy="461665"/>
          </a:xfrm>
          <a:prstGeom prst="rect">
            <a:avLst/>
          </a:prstGeom>
        </p:spPr>
        <p:txBody>
          <a:bodyPr wrap="square">
            <a:spAutoFit/>
          </a:bodyPr>
          <a:lstStyle/>
          <a:p>
            <a:pPr algn="ctr"/>
            <a:r>
              <a:rPr lang="en-US" sz="2400" dirty="0">
                <a:latin typeface="Franklin Gothic Medium" pitchFamily="34" charset="0"/>
              </a:rPr>
              <a:t>Shri L.K.M. </a:t>
            </a:r>
            <a:r>
              <a:rPr lang="en-US" sz="2400" dirty="0" err="1">
                <a:latin typeface="Franklin Gothic Medium" pitchFamily="34" charset="0"/>
              </a:rPr>
              <a:t>Adhi</a:t>
            </a:r>
            <a:endParaRPr lang="en-US" sz="2400" dirty="0"/>
          </a:p>
        </p:txBody>
      </p:sp>
    </p:spTree>
    <p:extLst>
      <p:ext uri="{BB962C8B-B14F-4D97-AF65-F5344CB8AC3E}">
        <p14:creationId xmlns:p14="http://schemas.microsoft.com/office/powerpoint/2010/main" val="1682170366"/>
      </p:ext>
    </p:extLst>
  </p:cSld>
  <p:clrMapOvr>
    <a:masterClrMapping/>
  </p:clrMapOvr>
  <p:transition advClick="0" advTm="6000">
    <p:wheel spokes="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US" sz="4000" b="1" dirty="0">
                <a:latin typeface="Franklin Gothic Medium" pitchFamily="34" charset="0"/>
              </a:rPr>
              <a:t>M/s. </a:t>
            </a:r>
            <a:r>
              <a:rPr lang="en-US" sz="4000" b="1" dirty="0" err="1">
                <a:latin typeface="Franklin Gothic Medium" pitchFamily="34" charset="0"/>
              </a:rPr>
              <a:t>Knitvel</a:t>
            </a:r>
            <a:r>
              <a:rPr lang="en-US" sz="4000" b="1" dirty="0">
                <a:latin typeface="Franklin Gothic Medium" pitchFamily="34" charset="0"/>
              </a:rPr>
              <a:t> Needles Private Limited</a:t>
            </a:r>
          </a:p>
        </p:txBody>
      </p:sp>
      <p:sp>
        <p:nvSpPr>
          <p:cNvPr id="3" name="Content Placeholder 2"/>
          <p:cNvSpPr>
            <a:spLocks noGrp="1"/>
          </p:cNvSpPr>
          <p:nvPr>
            <p:ph idx="1"/>
          </p:nvPr>
        </p:nvSpPr>
        <p:spPr>
          <a:xfrm>
            <a:off x="152400" y="2209800"/>
            <a:ext cx="8763000" cy="4495800"/>
          </a:xfrm>
        </p:spPr>
        <p:txBody>
          <a:bodyPr>
            <a:noAutofit/>
          </a:bodyPr>
          <a:lstStyle/>
          <a:p>
            <a:pPr marL="0" indent="0" algn="just">
              <a:buNone/>
            </a:pPr>
            <a:r>
              <a:rPr lang="en-US" sz="2300" dirty="0">
                <a:latin typeface="Franklin Gothic Medium" pitchFamily="34" charset="0"/>
              </a:rPr>
              <a:t>M/s. </a:t>
            </a:r>
            <a:r>
              <a:rPr lang="en-US" sz="2300" dirty="0" err="1">
                <a:latin typeface="Franklin Gothic Medium" pitchFamily="34" charset="0"/>
              </a:rPr>
              <a:t>Knitvel</a:t>
            </a:r>
            <a:r>
              <a:rPr lang="en-US" sz="2300" dirty="0">
                <a:latin typeface="Franklin Gothic Medium" pitchFamily="34" charset="0"/>
              </a:rPr>
              <a:t> Needles Private Limited was established by Shri L.K.M. </a:t>
            </a:r>
            <a:r>
              <a:rPr lang="en-US" sz="2300" dirty="0" err="1">
                <a:latin typeface="Franklin Gothic Medium" pitchFamily="34" charset="0"/>
              </a:rPr>
              <a:t>Adhi</a:t>
            </a:r>
            <a:r>
              <a:rPr lang="en-US" sz="2300" dirty="0">
                <a:latin typeface="Franklin Gothic Medium" pitchFamily="34" charset="0"/>
              </a:rPr>
              <a:t> in the year 1979 with financial assistance from TIIC to manufacture precisely designed hosiery needles for the circular and flatbed Hosiery machinery requirements.  The company has diversified into Sheet metal and Tubular fabricated parts catering to OEM’s like Ashok Leyland, TVS Motor Company, </a:t>
            </a:r>
            <a:r>
              <a:rPr lang="en-US" sz="2300" dirty="0" err="1">
                <a:latin typeface="Franklin Gothic Medium" pitchFamily="34" charset="0"/>
              </a:rPr>
              <a:t>Tafe</a:t>
            </a:r>
            <a:r>
              <a:rPr lang="en-US" sz="2300" dirty="0">
                <a:latin typeface="Franklin Gothic Medium" pitchFamily="34" charset="0"/>
              </a:rPr>
              <a:t> Tractors, etc. The company is recognized for its contribution towards the social </a:t>
            </a:r>
            <a:r>
              <a:rPr lang="en-US" sz="2300" dirty="0" err="1">
                <a:latin typeface="Franklin Gothic Medium" pitchFamily="34" charset="0"/>
              </a:rPr>
              <a:t>upliftment</a:t>
            </a:r>
            <a:r>
              <a:rPr lang="en-US" sz="2300" dirty="0">
                <a:latin typeface="Franklin Gothic Medium" pitchFamily="34" charset="0"/>
              </a:rPr>
              <a:t> of </a:t>
            </a:r>
            <a:r>
              <a:rPr lang="en-US" sz="2300" dirty="0" err="1">
                <a:latin typeface="Franklin Gothic Medium" pitchFamily="34" charset="0"/>
              </a:rPr>
              <a:t>Hosur</a:t>
            </a:r>
            <a:r>
              <a:rPr lang="en-US" sz="2300" dirty="0">
                <a:latin typeface="Franklin Gothic Medium" pitchFamily="34" charset="0"/>
              </a:rPr>
              <a:t> Township through financial contribution and by other means for School Education, Environment friendly activities, etc. The unit has obtained ISO 9001:2015 and is in the process of adding on ISO –TS16949 certification.  Shri L.K.M. </a:t>
            </a:r>
            <a:r>
              <a:rPr lang="en-US" sz="2300" dirty="0" err="1">
                <a:latin typeface="Franklin Gothic Medium" pitchFamily="34" charset="0"/>
              </a:rPr>
              <a:t>Adhi</a:t>
            </a:r>
            <a:r>
              <a:rPr lang="en-IN" sz="2300" dirty="0">
                <a:latin typeface="Franklin Gothic Medium" pitchFamily="34" charset="0"/>
              </a:rPr>
              <a:t> is being conferred with the “Best Entrepreneur” award. </a:t>
            </a:r>
            <a:endParaRPr lang="en-US" sz="2300" dirty="0">
              <a:latin typeface="Franklin Gothic Medium" pitchFamily="34" charset="0"/>
            </a:endParaRPr>
          </a:p>
          <a:p>
            <a:pPr algn="just"/>
            <a:endParaRPr lang="en-US" sz="2300" dirty="0">
              <a:latin typeface="Franklin Gothic Medium" pitchFamily="34" charset="0"/>
            </a:endParaRPr>
          </a:p>
        </p:txBody>
      </p:sp>
    </p:spTree>
    <p:extLst>
      <p:ext uri="{BB962C8B-B14F-4D97-AF65-F5344CB8AC3E}">
        <p14:creationId xmlns:p14="http://schemas.microsoft.com/office/powerpoint/2010/main" val="2023950926"/>
      </p:ext>
    </p:extLst>
  </p:cSld>
  <p:clrMapOvr>
    <a:masterClrMapping/>
  </p:clrMapOvr>
  <p:transition advClick="0" advTm="6000">
    <p:wheel spokes="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Kalpaka</a:t>
            </a:r>
            <a:r>
              <a:rPr lang="en-IN" sz="4000" b="1" dirty="0">
                <a:latin typeface="Franklin Gothic Medium" pitchFamily="34" charset="0"/>
              </a:rPr>
              <a:t> Chemicals </a:t>
            </a:r>
            <a:r>
              <a:rPr lang="en-IN" sz="4000" b="1" dirty="0" err="1">
                <a:latin typeface="Franklin Gothic Medium" pitchFamily="34" charset="0"/>
              </a:rPr>
              <a:t>Pvt.</a:t>
            </a:r>
            <a:r>
              <a:rPr lang="en-IN" sz="4000" b="1" dirty="0">
                <a:latin typeface="Franklin Gothic Medium" pitchFamily="34" charset="0"/>
              </a:rPr>
              <a:t> Ltd.</a:t>
            </a:r>
            <a:endParaRPr lang="en-US" sz="4000" dirty="0">
              <a:latin typeface="Franklin Gothic Medium" pitchFamily="34" charset="0"/>
            </a:endParaRPr>
          </a:p>
        </p:txBody>
      </p:sp>
      <p:pic>
        <p:nvPicPr>
          <p:cNvPr id="3" name="image4.jpeg"/>
          <p:cNvPicPr/>
          <p:nvPr/>
        </p:nvPicPr>
        <p:blipFill rotWithShape="1">
          <a:blip r:embed="rId2" cstate="print"/>
          <a:srcRect l="27513" t="11066" r="28042" b="7482"/>
          <a:stretch/>
        </p:blipFill>
        <p:spPr>
          <a:xfrm rot="16200000">
            <a:off x="5105402" y="685797"/>
            <a:ext cx="2133602" cy="5486400"/>
          </a:xfrm>
          <a:prstGeom prst="rect">
            <a:avLst/>
          </a:prstGeom>
          <a:ln w="57150" cap="sq" cmpd="thickThin">
            <a:solidFill>
              <a:srgbClr val="000000"/>
            </a:solidFill>
            <a:prstDash val="solid"/>
            <a:miter lim="800000"/>
          </a:ln>
          <a:effectLst>
            <a:innerShdw blurRad="76200">
              <a:srgbClr val="000000"/>
            </a:innerShdw>
          </a:effectLst>
        </p:spPr>
      </p:pic>
      <p:pic>
        <p:nvPicPr>
          <p:cNvPr id="4" name="image9.jpeg"/>
          <p:cNvPicPr/>
          <p:nvPr/>
        </p:nvPicPr>
        <p:blipFill rotWithShape="1">
          <a:blip r:embed="rId3" cstate="print"/>
          <a:srcRect l="8283" r="15427"/>
          <a:stretch/>
        </p:blipFill>
        <p:spPr>
          <a:xfrm rot="16200000">
            <a:off x="5137790" y="2939413"/>
            <a:ext cx="2068828" cy="5486402"/>
          </a:xfrm>
          <a:prstGeom prst="rect">
            <a:avLst/>
          </a:prstGeom>
          <a:ln w="57150" cap="sq" cmpd="thickThin">
            <a:solidFill>
              <a:srgbClr val="000000"/>
            </a:solidFill>
            <a:prstDash val="solid"/>
            <a:miter lim="800000"/>
          </a:ln>
          <a:effectLst>
            <a:innerShdw blurRad="76200">
              <a:srgbClr val="000000"/>
            </a:innerShdw>
          </a:effectLst>
        </p:spPr>
      </p:pic>
      <p:pic>
        <p:nvPicPr>
          <p:cNvPr id="5" name="image7.jpeg"/>
          <p:cNvPicPr/>
          <p:nvPr/>
        </p:nvPicPr>
        <p:blipFill rotWithShape="1">
          <a:blip r:embed="rId4" cstate="print"/>
          <a:srcRect l="9623"/>
          <a:stretch/>
        </p:blipFill>
        <p:spPr>
          <a:xfrm rot="16200000">
            <a:off x="-436244" y="2950844"/>
            <a:ext cx="4377690" cy="3200400"/>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682170366"/>
      </p:ext>
    </p:extLst>
  </p:cSld>
  <p:clrMapOvr>
    <a:masterClrMapping/>
  </p:clrMapOvr>
  <p:transition advClick="0" advTm="6000">
    <p:wheel spokes="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Kalpaka</a:t>
            </a:r>
            <a:r>
              <a:rPr lang="en-IN" sz="4000" b="1" dirty="0">
                <a:latin typeface="Franklin Gothic Medium" pitchFamily="34" charset="0"/>
              </a:rPr>
              <a:t> Chemicals </a:t>
            </a:r>
            <a:r>
              <a:rPr lang="en-IN" sz="4000" b="1" dirty="0" err="1">
                <a:latin typeface="Franklin Gothic Medium" pitchFamily="34" charset="0"/>
              </a:rPr>
              <a:t>Pvt.</a:t>
            </a:r>
            <a:r>
              <a:rPr lang="en-IN" sz="4000" b="1" dirty="0">
                <a:latin typeface="Franklin Gothic Medium" pitchFamily="34" charset="0"/>
              </a:rPr>
              <a:t> Ltd.</a:t>
            </a:r>
            <a:endParaRPr lang="en-US" sz="4000" dirty="0">
              <a:latin typeface="Franklin Gothic Medium" pitchFamily="34" charset="0"/>
            </a:endParaRPr>
          </a:p>
        </p:txBody>
      </p:sp>
      <p:sp>
        <p:nvSpPr>
          <p:cNvPr id="3" name="Content Placeholder 2"/>
          <p:cNvSpPr>
            <a:spLocks noGrp="1"/>
          </p:cNvSpPr>
          <p:nvPr>
            <p:ph idx="1"/>
          </p:nvPr>
        </p:nvSpPr>
        <p:spPr>
          <a:xfrm>
            <a:off x="76200" y="2133600"/>
            <a:ext cx="8839200" cy="4495800"/>
          </a:xfrm>
        </p:spPr>
        <p:txBody>
          <a:bodyPr>
            <a:noAutofit/>
          </a:bodyPr>
          <a:lstStyle/>
          <a:p>
            <a:pPr marL="0" indent="0" algn="just">
              <a:buNone/>
            </a:pPr>
            <a:r>
              <a:rPr lang="en-IN" sz="2900" dirty="0">
                <a:latin typeface="Franklin Gothic Medium" pitchFamily="34" charset="0"/>
              </a:rPr>
              <a:t>Shri S. </a:t>
            </a:r>
            <a:r>
              <a:rPr lang="en-IN" sz="2900" dirty="0" err="1">
                <a:latin typeface="Franklin Gothic Medium" pitchFamily="34" charset="0"/>
              </a:rPr>
              <a:t>Ganesan</a:t>
            </a:r>
            <a:r>
              <a:rPr lang="en-IN" sz="2900" dirty="0">
                <a:latin typeface="Franklin Gothic Medium" pitchFamily="34" charset="0"/>
              </a:rPr>
              <a:t> established M/s </a:t>
            </a:r>
            <a:r>
              <a:rPr lang="en-IN" sz="2900" dirty="0" err="1">
                <a:latin typeface="Franklin Gothic Medium" pitchFamily="34" charset="0"/>
              </a:rPr>
              <a:t>Kalpaka</a:t>
            </a:r>
            <a:r>
              <a:rPr lang="en-IN" sz="2900" dirty="0">
                <a:latin typeface="Franklin Gothic Medium" pitchFamily="34" charset="0"/>
              </a:rPr>
              <a:t> Chemicals </a:t>
            </a:r>
            <a:r>
              <a:rPr lang="en-IN" sz="2900" dirty="0" err="1">
                <a:latin typeface="Franklin Gothic Medium" pitchFamily="34" charset="0"/>
              </a:rPr>
              <a:t>Pvt.</a:t>
            </a:r>
            <a:r>
              <a:rPr lang="en-IN" sz="2900" dirty="0">
                <a:latin typeface="Franklin Gothic Medium" pitchFamily="34" charset="0"/>
              </a:rPr>
              <a:t> Ltd. in the year 1998 with financial assistance from TIIC to manufacture steam activated carbon from coconut shell, </a:t>
            </a:r>
            <a:r>
              <a:rPr lang="en-IN" sz="2900" dirty="0" smtClean="0">
                <a:latin typeface="Franklin Gothic Medium" pitchFamily="34" charset="0"/>
              </a:rPr>
              <a:t>Charcoal (agro waste</a:t>
            </a:r>
            <a:r>
              <a:rPr lang="en-IN" sz="2900" dirty="0">
                <a:latin typeface="Franklin Gothic Medium" pitchFamily="34" charset="0"/>
              </a:rPr>
              <a:t>).  The unit exports its products to 17 countries. The products are used </a:t>
            </a:r>
            <a:r>
              <a:rPr lang="en-IN" sz="2900" dirty="0" smtClean="0">
                <a:latin typeface="Franklin Gothic Medium" pitchFamily="34" charset="0"/>
              </a:rPr>
              <a:t>for Water </a:t>
            </a:r>
            <a:r>
              <a:rPr lang="en-IN" sz="2900" dirty="0">
                <a:latin typeface="Franklin Gothic Medium" pitchFamily="34" charset="0"/>
              </a:rPr>
              <a:t>Treatment, Air purification, </a:t>
            </a:r>
            <a:r>
              <a:rPr lang="en-IN" sz="2900" dirty="0" smtClean="0">
                <a:latin typeface="Franklin Gothic Medium" pitchFamily="34" charset="0"/>
              </a:rPr>
              <a:t>Effluent </a:t>
            </a:r>
            <a:r>
              <a:rPr lang="en-IN" sz="2900" dirty="0">
                <a:latin typeface="Franklin Gothic Medium" pitchFamily="34" charset="0"/>
              </a:rPr>
              <a:t>Treatment, Syrup Solution and Gold Recovery etc.  The unit has obtained ISO 9001:2015; ISO 14000:2015; ISO 45001:2018; NSF and HALAL certification and has been awarded the Best Exporting unit.</a:t>
            </a:r>
            <a:endParaRPr lang="en-US" sz="2900" dirty="0">
              <a:latin typeface="Franklin Gothic Medium" pitchFamily="34" charset="0"/>
            </a:endParaRPr>
          </a:p>
          <a:p>
            <a:pPr algn="just"/>
            <a:endParaRPr lang="en-US" sz="2900" dirty="0">
              <a:latin typeface="Franklin Gothic Medium" pitchFamily="34" charset="0"/>
            </a:endParaRPr>
          </a:p>
        </p:txBody>
      </p:sp>
    </p:spTree>
    <p:extLst>
      <p:ext uri="{BB962C8B-B14F-4D97-AF65-F5344CB8AC3E}">
        <p14:creationId xmlns:p14="http://schemas.microsoft.com/office/powerpoint/2010/main" val="2023950926"/>
      </p:ext>
    </p:extLst>
  </p:cSld>
  <p:clrMapOvr>
    <a:masterClrMapping/>
  </p:clrMapOvr>
  <p:transition advClick="0" advTm="6000">
    <p:wheel spokes="1"/>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Raini</a:t>
            </a:r>
            <a:r>
              <a:rPr lang="en-IN" sz="4000" b="1" dirty="0">
                <a:latin typeface="Franklin Gothic Medium" pitchFamily="34" charset="0"/>
              </a:rPr>
              <a:t> Industries India </a:t>
            </a:r>
            <a:r>
              <a:rPr lang="en-IN" sz="4000" b="1" dirty="0" err="1">
                <a:latin typeface="Franklin Gothic Medium" pitchFamily="34" charset="0"/>
              </a:rPr>
              <a:t>Pvt.</a:t>
            </a:r>
            <a:r>
              <a:rPr lang="en-IN" sz="4000" b="1" dirty="0">
                <a:latin typeface="Franklin Gothic Medium" pitchFamily="34" charset="0"/>
              </a:rPr>
              <a:t> Ltd.</a:t>
            </a:r>
            <a:endParaRPr lang="en-US" sz="4000" dirty="0">
              <a:latin typeface="Franklin Gothic Medium" pitchFamily="34" charset="0"/>
            </a:endParaRPr>
          </a:p>
        </p:txBody>
      </p:sp>
      <p:pic>
        <p:nvPicPr>
          <p:cNvPr id="5122" name="Picture 2" descr="C:\Users\i3\Documents\COSIDICI AWARDS\AWARDS-2022\AWARDEES\TIIC\RANI INDUSTRIES PVT LTD\IMG-20221006-WA007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501" t="17405" r="9801"/>
          <a:stretch/>
        </p:blipFill>
        <p:spPr bwMode="auto">
          <a:xfrm>
            <a:off x="228600" y="2362200"/>
            <a:ext cx="2160270" cy="263271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0" y="5040868"/>
            <a:ext cx="2514600" cy="461665"/>
          </a:xfrm>
          <a:prstGeom prst="rect">
            <a:avLst/>
          </a:prstGeom>
        </p:spPr>
        <p:txBody>
          <a:bodyPr wrap="square">
            <a:spAutoFit/>
          </a:bodyPr>
          <a:lstStyle/>
          <a:p>
            <a:r>
              <a:rPr lang="en-IN" sz="2400" dirty="0">
                <a:latin typeface="Franklin Gothic Medium" pitchFamily="34" charset="0"/>
              </a:rPr>
              <a:t>Shri L. </a:t>
            </a:r>
            <a:r>
              <a:rPr lang="en-IN" sz="2400" dirty="0" err="1">
                <a:latin typeface="Franklin Gothic Medium" pitchFamily="34" charset="0"/>
              </a:rPr>
              <a:t>Rathnaraj</a:t>
            </a:r>
            <a:r>
              <a:rPr lang="en-IN" sz="2400" dirty="0">
                <a:latin typeface="Franklin Gothic Medium" pitchFamily="34" charset="0"/>
              </a:rPr>
              <a:t> </a:t>
            </a:r>
            <a:endParaRPr lang="en-US" sz="2400" dirty="0"/>
          </a:p>
        </p:txBody>
      </p:sp>
      <p:pic>
        <p:nvPicPr>
          <p:cNvPr id="5123" name="Picture 3" descr="C:\Users\i3\Documents\COSIDICI AWARDS\AWARDS-2022\AWARDEES\TIIC\RANI INDUSTRIES PVT LTD\IMG-20221006-WA0069.jpg"/>
          <p:cNvPicPr>
            <a:picLocks noChangeAspect="1" noChangeArrowheads="1"/>
          </p:cNvPicPr>
          <p:nvPr/>
        </p:nvPicPr>
        <p:blipFill rotWithShape="1">
          <a:blip r:embed="rId3">
            <a:extLst>
              <a:ext uri="{28A0092B-C50C-407E-A947-70E740481C1C}">
                <a14:useLocalDpi xmlns:a14="http://schemas.microsoft.com/office/drawing/2010/main" val="0"/>
              </a:ext>
            </a:extLst>
          </a:blip>
          <a:srcRect l="13312" t="7274" r="15584" b="14979"/>
          <a:stretch/>
        </p:blipFill>
        <p:spPr bwMode="auto">
          <a:xfrm>
            <a:off x="2895600" y="2209800"/>
            <a:ext cx="5943600" cy="2289811"/>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5124" name="Picture 4" descr="C:\Users\i3\Documents\COSIDICI AWARDS\AWARDS-2022\AWARDEES\TIIC\RANI INDUSTRIES PVT LTD\IMG-20221006-WA006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1" y="4648200"/>
            <a:ext cx="5943600" cy="1981201"/>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873629"/>
      </p:ext>
    </p:extLst>
  </p:cSld>
  <p:clrMapOvr>
    <a:masterClrMapping/>
  </p:clrMapOvr>
  <p:transition advClick="0" advTm="6000">
    <p:wheel spokes="1"/>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981200"/>
          </a:xfrm>
        </p:spPr>
        <p:txBody>
          <a:bodyPr>
            <a:noAutofit/>
          </a:bodyPr>
          <a:lstStyle/>
          <a:p>
            <a:r>
              <a:rPr lang="en-US" sz="4000" b="1" dirty="0" smtClean="0">
                <a:latin typeface="Franklin Gothic Medium" pitchFamily="34" charset="0"/>
              </a:rPr>
              <a:t>Tamilnadu </a:t>
            </a:r>
            <a:r>
              <a:rPr lang="en-US" sz="4000" b="1" dirty="0">
                <a:latin typeface="Franklin Gothic Medium" pitchFamily="34" charset="0"/>
              </a:rPr>
              <a:t>Industrial Investment Corp. Ltd. {TIIC},  </a:t>
            </a:r>
            <a:r>
              <a:rPr lang="en-US" sz="4000" b="1" dirty="0" smtClean="0">
                <a:latin typeface="Franklin Gothic Medium" pitchFamily="34" charset="0"/>
              </a:rPr>
              <a:t>Chennai </a:t>
            </a:r>
            <a:br>
              <a:rPr lang="en-US" sz="4000" b="1" dirty="0" smtClean="0">
                <a:latin typeface="Franklin Gothic Medium" pitchFamily="34" charset="0"/>
              </a:rPr>
            </a:br>
            <a:r>
              <a:rPr lang="en-US" sz="2000" b="1" dirty="0">
                <a:latin typeface="Franklin Gothic Medium" pitchFamily="34" charset="0"/>
              </a:rPr>
              <a:t> </a:t>
            </a:r>
            <a:r>
              <a:rPr lang="en-US" sz="2000" b="1" dirty="0" smtClean="0">
                <a:latin typeface="Franklin Gothic Medium" pitchFamily="34" charset="0"/>
              </a:rPr>
              <a:t>     </a:t>
            </a:r>
            <a:r>
              <a:rPr lang="en-US" sz="4200" b="1" dirty="0" smtClean="0">
                <a:latin typeface="Franklin Gothic Medium" pitchFamily="34" charset="0"/>
              </a:rPr>
              <a:t/>
            </a:r>
            <a:br>
              <a:rPr lang="en-US" sz="4200" b="1" dirty="0" smtClean="0">
                <a:latin typeface="Franklin Gothic Medium" pitchFamily="34" charset="0"/>
              </a:rPr>
            </a:br>
            <a:r>
              <a:rPr lang="en-IN" sz="4000" b="1" dirty="0">
                <a:latin typeface="Franklin Gothic Medium" pitchFamily="34" charset="0"/>
              </a:rPr>
              <a:t>M/s </a:t>
            </a:r>
            <a:r>
              <a:rPr lang="en-IN" sz="4000" b="1" dirty="0" err="1">
                <a:latin typeface="Franklin Gothic Medium" pitchFamily="34" charset="0"/>
              </a:rPr>
              <a:t>Raini</a:t>
            </a:r>
            <a:r>
              <a:rPr lang="en-IN" sz="4000" b="1" dirty="0">
                <a:latin typeface="Franklin Gothic Medium" pitchFamily="34" charset="0"/>
              </a:rPr>
              <a:t> Industries India </a:t>
            </a:r>
            <a:r>
              <a:rPr lang="en-IN" sz="4000" b="1" dirty="0" err="1">
                <a:latin typeface="Franklin Gothic Medium" pitchFamily="34" charset="0"/>
              </a:rPr>
              <a:t>Pvt.</a:t>
            </a:r>
            <a:r>
              <a:rPr lang="en-IN" sz="4000" b="1" dirty="0">
                <a:latin typeface="Franklin Gothic Medium" pitchFamily="34" charset="0"/>
              </a:rPr>
              <a:t> Ltd.</a:t>
            </a:r>
            <a:endParaRPr lang="en-US" sz="4000" dirty="0">
              <a:latin typeface="Franklin Gothic Medium" pitchFamily="34" charset="0"/>
            </a:endParaRPr>
          </a:p>
        </p:txBody>
      </p:sp>
      <p:sp>
        <p:nvSpPr>
          <p:cNvPr id="3" name="Content Placeholder 2"/>
          <p:cNvSpPr>
            <a:spLocks noGrp="1"/>
          </p:cNvSpPr>
          <p:nvPr>
            <p:ph idx="1"/>
          </p:nvPr>
        </p:nvSpPr>
        <p:spPr>
          <a:xfrm>
            <a:off x="228600" y="2286000"/>
            <a:ext cx="8686800" cy="4343400"/>
          </a:xfrm>
        </p:spPr>
        <p:txBody>
          <a:bodyPr>
            <a:noAutofit/>
          </a:bodyPr>
          <a:lstStyle/>
          <a:p>
            <a:pPr marL="0" indent="0" algn="just">
              <a:buNone/>
            </a:pPr>
            <a:r>
              <a:rPr lang="en-IN" sz="3000" dirty="0">
                <a:latin typeface="Franklin Gothic Medium" pitchFamily="34" charset="0"/>
              </a:rPr>
              <a:t>M/s </a:t>
            </a:r>
            <a:r>
              <a:rPr lang="en-IN" sz="3000" dirty="0" err="1">
                <a:latin typeface="Franklin Gothic Medium" pitchFamily="34" charset="0"/>
              </a:rPr>
              <a:t>Raini</a:t>
            </a:r>
            <a:r>
              <a:rPr lang="en-IN" sz="3000" dirty="0">
                <a:latin typeface="Franklin Gothic Medium" pitchFamily="34" charset="0"/>
              </a:rPr>
              <a:t> Industries India </a:t>
            </a:r>
            <a:r>
              <a:rPr lang="en-IN" sz="3000" dirty="0" err="1">
                <a:latin typeface="Franklin Gothic Medium" pitchFamily="34" charset="0"/>
              </a:rPr>
              <a:t>Pvt.</a:t>
            </a:r>
            <a:r>
              <a:rPr lang="en-IN" sz="3000" dirty="0">
                <a:latin typeface="Franklin Gothic Medium" pitchFamily="34" charset="0"/>
              </a:rPr>
              <a:t> Ltd. was established by Shri L. </a:t>
            </a:r>
            <a:r>
              <a:rPr lang="en-IN" sz="3000" dirty="0" err="1">
                <a:latin typeface="Franklin Gothic Medium" pitchFamily="34" charset="0"/>
              </a:rPr>
              <a:t>Rathnaraj</a:t>
            </a:r>
            <a:r>
              <a:rPr lang="en-IN" sz="3000" dirty="0">
                <a:latin typeface="Franklin Gothic Medium" pitchFamily="34" charset="0"/>
              </a:rPr>
              <a:t> with financial assistance from TIIC in the year 2007 to manufacture Moulds, Plastic and sheet metal components.  The unit exports to France, Brazil, Japan, Italy, UK, China and Switzerland.  The firm has obtained ISO 9001:2015; ISO 14001:2015; ISO 45001:2018 and IATF 16949:2016 certification.  Shri L </a:t>
            </a:r>
            <a:r>
              <a:rPr lang="en-IN" sz="3000" dirty="0" err="1">
                <a:latin typeface="Franklin Gothic Medium" pitchFamily="34" charset="0"/>
              </a:rPr>
              <a:t>Rathnaraj</a:t>
            </a:r>
            <a:r>
              <a:rPr lang="en-IN" sz="3000" dirty="0">
                <a:latin typeface="Franklin Gothic Medium" pitchFamily="34" charset="0"/>
              </a:rPr>
              <a:t> is being awarded as the Best First Generation Entrepreneur. </a:t>
            </a:r>
            <a:endParaRPr lang="en-US" sz="3000" dirty="0">
              <a:latin typeface="Franklin Gothic Medium" pitchFamily="34" charset="0"/>
            </a:endParaRPr>
          </a:p>
          <a:p>
            <a:pPr algn="just"/>
            <a:endParaRPr lang="en-US" sz="3000" dirty="0">
              <a:latin typeface="Franklin Gothic Medium" pitchFamily="34" charset="0"/>
            </a:endParaRPr>
          </a:p>
        </p:txBody>
      </p:sp>
    </p:spTree>
    <p:extLst>
      <p:ext uri="{BB962C8B-B14F-4D97-AF65-F5344CB8AC3E}">
        <p14:creationId xmlns:p14="http://schemas.microsoft.com/office/powerpoint/2010/main" val="516507284"/>
      </p:ext>
    </p:extLst>
  </p:cSld>
  <p:clrMapOvr>
    <a:masterClrMapping/>
  </p:clrMapOvr>
  <p:transition advClick="0" advTm="6000">
    <p:wheel spokes="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Jaipur </a:t>
            </a:r>
            <a:br>
              <a:rPr lang="en-US" sz="3600" b="1" dirty="0">
                <a:latin typeface="Franklin Gothic Medium" pitchFamily="34" charset="0"/>
              </a:rPr>
            </a:br>
            <a:r>
              <a:rPr lang="en-US" sz="2200" b="1" dirty="0" smtClean="0">
                <a:latin typeface="Franklin Gothic Medium" pitchFamily="34" charset="0"/>
              </a:rPr>
              <a:t>     </a:t>
            </a:r>
            <a:r>
              <a:rPr lang="en-US" sz="2200" b="1" cap="none" dirty="0" smtClean="0">
                <a:solidFill>
                  <a:schemeClr val="tx1"/>
                </a:solidFill>
                <a:latin typeface="Franklin Gothic Medium" pitchFamily="34" charset="0"/>
              </a:rPr>
              <a:t> </a:t>
            </a: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a:latin typeface="Franklin Gothic Medium" pitchFamily="34" charset="0"/>
              </a:rPr>
              <a:t>Shree Ram India Gums </a:t>
            </a:r>
            <a:r>
              <a:rPr lang="en-IN" b="1" dirty="0" smtClean="0">
                <a:latin typeface="Franklin Gothic Medium" pitchFamily="34" charset="0"/>
              </a:rPr>
              <a:t>Ltd.</a:t>
            </a:r>
            <a:endParaRPr lang="en-US" b="1" dirty="0">
              <a:latin typeface="Franklin Gothic Medium" pitchFamily="34" charset="0"/>
            </a:endParaRPr>
          </a:p>
        </p:txBody>
      </p:sp>
      <p:pic>
        <p:nvPicPr>
          <p:cNvPr id="12290" name="Picture 2" descr="C:\Users\i3\Documents\COSIDICI AWARDS\AWARDS-2022\AWARDEES\RIICO\Shree Ram Gums\WhatsApp Image 2022-11-04 at 19.02.40 (1).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516" t="8286" r="12129" b="12572"/>
          <a:stretch/>
        </p:blipFill>
        <p:spPr bwMode="auto">
          <a:xfrm>
            <a:off x="228600" y="2230617"/>
            <a:ext cx="1676400" cy="226518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2291" name="Picture 3" descr="C:\Users\i3\Documents\COSIDICI AWARDS\AWARDS-2022\AWARDEES\RIICO\Shree Ram Gums\WhatsApp Image 2022-11-04 at 19.02.26.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2171646"/>
            <a:ext cx="1876425" cy="281738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2292" name="Picture 4" descr="C:\Users\i3\Documents\COSIDICI AWARDS\AWARDS-2022\AWARDEES\RIICO\Shree Ram Gums\WhatsApp Image 2022-11-04 at 19.02.40.jpeg"/>
          <p:cNvPicPr>
            <a:picLocks noChangeAspect="1" noChangeArrowheads="1"/>
          </p:cNvPicPr>
          <p:nvPr/>
        </p:nvPicPr>
        <p:blipFill rotWithShape="1">
          <a:blip r:embed="rId4">
            <a:extLst>
              <a:ext uri="{28A0092B-C50C-407E-A947-70E740481C1C}">
                <a14:useLocalDpi xmlns:a14="http://schemas.microsoft.com/office/drawing/2010/main" val="0"/>
              </a:ext>
            </a:extLst>
          </a:blip>
          <a:srcRect l="1345" t="31775" r="15441"/>
          <a:stretch/>
        </p:blipFill>
        <p:spPr bwMode="auto">
          <a:xfrm>
            <a:off x="2175510" y="2171646"/>
            <a:ext cx="4453890" cy="380809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0" y="4583668"/>
            <a:ext cx="1967205" cy="369332"/>
          </a:xfrm>
          <a:prstGeom prst="rect">
            <a:avLst/>
          </a:prstGeom>
        </p:spPr>
        <p:txBody>
          <a:bodyPr wrap="square">
            <a:spAutoFit/>
          </a:bodyPr>
          <a:lstStyle/>
          <a:p>
            <a:pPr algn="ctr"/>
            <a:r>
              <a:rPr lang="en-IN" dirty="0">
                <a:latin typeface="Franklin Gothic Medium" pitchFamily="34" charset="0"/>
              </a:rPr>
              <a:t>Shri Mahesh </a:t>
            </a:r>
            <a:r>
              <a:rPr lang="en-IN" dirty="0" err="1">
                <a:latin typeface="Franklin Gothic Medium" pitchFamily="34" charset="0"/>
              </a:rPr>
              <a:t>Soni</a:t>
            </a:r>
            <a:r>
              <a:rPr lang="en-IN" dirty="0">
                <a:latin typeface="Franklin Gothic Medium" pitchFamily="34" charset="0"/>
              </a:rPr>
              <a:t> </a:t>
            </a:r>
            <a:endParaRPr lang="en-US" dirty="0"/>
          </a:p>
        </p:txBody>
      </p:sp>
      <p:sp>
        <p:nvSpPr>
          <p:cNvPr id="5" name="Rectangle 4"/>
          <p:cNvSpPr/>
          <p:nvPr/>
        </p:nvSpPr>
        <p:spPr>
          <a:xfrm>
            <a:off x="6934200" y="5040868"/>
            <a:ext cx="2057400" cy="369332"/>
          </a:xfrm>
          <a:prstGeom prst="rect">
            <a:avLst/>
          </a:prstGeom>
        </p:spPr>
        <p:txBody>
          <a:bodyPr wrap="square">
            <a:spAutoFit/>
          </a:bodyPr>
          <a:lstStyle/>
          <a:p>
            <a:r>
              <a:rPr lang="en-IN" dirty="0">
                <a:latin typeface="Franklin Gothic Medium" pitchFamily="34" charset="0"/>
              </a:rPr>
              <a:t>Shri </a:t>
            </a:r>
            <a:r>
              <a:rPr lang="en-IN" dirty="0" err="1">
                <a:latin typeface="Franklin Gothic Medium" pitchFamily="34" charset="0"/>
              </a:rPr>
              <a:t>Chirayu</a:t>
            </a:r>
            <a:r>
              <a:rPr lang="en-IN" dirty="0">
                <a:latin typeface="Franklin Gothic Medium" pitchFamily="34" charset="0"/>
              </a:rPr>
              <a:t> </a:t>
            </a:r>
            <a:r>
              <a:rPr lang="en-IN" dirty="0" err="1">
                <a:latin typeface="Franklin Gothic Medium" pitchFamily="34" charset="0"/>
              </a:rPr>
              <a:t>Soni</a:t>
            </a:r>
            <a:r>
              <a:rPr lang="en-IN" dirty="0">
                <a:latin typeface="Franklin Gothic Medium" pitchFamily="34" charset="0"/>
              </a:rPr>
              <a:t> </a:t>
            </a:r>
            <a:endParaRPr lang="en-US" dirty="0">
              <a:latin typeface="Franklin Gothic Medium" pitchFamily="34" charset="0"/>
            </a:endParaRPr>
          </a:p>
        </p:txBody>
      </p:sp>
    </p:spTree>
    <p:extLst>
      <p:ext uri="{BB962C8B-B14F-4D97-AF65-F5344CB8AC3E}">
        <p14:creationId xmlns:p14="http://schemas.microsoft.com/office/powerpoint/2010/main" val="289790158"/>
      </p:ext>
    </p:extLst>
  </p:cSld>
  <p:clrMapOvr>
    <a:masterClrMapping/>
  </p:clrMapOvr>
  <p:transition advClick="0" advTm="6000">
    <p:wheel spokes="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76400"/>
          </a:xfrm>
        </p:spPr>
        <p:txBody>
          <a:bodyPr>
            <a:normAutofit fontScale="90000"/>
          </a:bodyPr>
          <a:lstStyle/>
          <a:p>
            <a:r>
              <a:rPr lang="en-US" sz="3600" b="1" dirty="0">
                <a:latin typeface="Franklin Gothic Medium" pitchFamily="34" charset="0"/>
              </a:rPr>
              <a:t>Rajasthan State Industrial Development &amp; Investment Corp. Ltd. </a:t>
            </a:r>
            <a:r>
              <a:rPr lang="en-US" sz="3600" b="1" dirty="0" smtClean="0">
                <a:solidFill>
                  <a:schemeClr val="tx1"/>
                </a:solidFill>
                <a:latin typeface="Franklin Gothic Medium" pitchFamily="34" charset="0"/>
              </a:rPr>
              <a:t>{RIICO}, </a:t>
            </a:r>
            <a:r>
              <a:rPr lang="en-US" sz="3600" b="1" cap="none" dirty="0" smtClean="0">
                <a:solidFill>
                  <a:schemeClr val="tx1"/>
                </a:solidFill>
                <a:latin typeface="Franklin Gothic Medium" pitchFamily="34" charset="0"/>
              </a:rPr>
              <a:t>Jaipur </a:t>
            </a:r>
            <a:br>
              <a:rPr lang="en-US" sz="3600" b="1" cap="none" dirty="0" smtClean="0">
                <a:solidFill>
                  <a:schemeClr val="tx1"/>
                </a:solidFill>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a:latin typeface="Franklin Gothic Medium" pitchFamily="34" charset="0"/>
              </a:rPr>
              <a:t>Shree Ram India Gums </a:t>
            </a:r>
            <a:r>
              <a:rPr lang="en-IN" b="1" dirty="0" smtClean="0">
                <a:latin typeface="Franklin Gothic Medium" pitchFamily="34" charset="0"/>
              </a:rPr>
              <a:t>Ltd.</a:t>
            </a:r>
            <a:endParaRPr lang="en-US" b="1" dirty="0">
              <a:latin typeface="Franklin Gothic Medium" pitchFamily="34" charset="0"/>
            </a:endParaRPr>
          </a:p>
        </p:txBody>
      </p:sp>
      <p:sp>
        <p:nvSpPr>
          <p:cNvPr id="3" name="Content Placeholder 2"/>
          <p:cNvSpPr>
            <a:spLocks noGrp="1"/>
          </p:cNvSpPr>
          <p:nvPr>
            <p:ph idx="1"/>
          </p:nvPr>
        </p:nvSpPr>
        <p:spPr>
          <a:xfrm>
            <a:off x="304800" y="2057400"/>
            <a:ext cx="8610600" cy="4648200"/>
          </a:xfrm>
        </p:spPr>
        <p:txBody>
          <a:bodyPr>
            <a:normAutofit fontScale="85000" lnSpcReduction="10000"/>
          </a:bodyPr>
          <a:lstStyle/>
          <a:p>
            <a:pPr marL="0" indent="0" algn="just">
              <a:buNone/>
            </a:pPr>
            <a:r>
              <a:rPr lang="en-IN" dirty="0">
                <a:latin typeface="Franklin Gothic Medium" pitchFamily="34" charset="0"/>
              </a:rPr>
              <a:t>Shri Mahesh </a:t>
            </a:r>
            <a:r>
              <a:rPr lang="en-IN" dirty="0" err="1">
                <a:latin typeface="Franklin Gothic Medium" pitchFamily="34" charset="0"/>
              </a:rPr>
              <a:t>Soni</a:t>
            </a:r>
            <a:r>
              <a:rPr lang="en-IN" dirty="0">
                <a:latin typeface="Franklin Gothic Medium" pitchFamily="34" charset="0"/>
              </a:rPr>
              <a:t> and Shri </a:t>
            </a:r>
            <a:r>
              <a:rPr lang="en-IN" dirty="0" err="1">
                <a:latin typeface="Franklin Gothic Medium" pitchFamily="34" charset="0"/>
              </a:rPr>
              <a:t>Chirayu</a:t>
            </a:r>
            <a:r>
              <a:rPr lang="en-IN" dirty="0">
                <a:latin typeface="Franklin Gothic Medium" pitchFamily="34" charset="0"/>
              </a:rPr>
              <a:t> </a:t>
            </a:r>
            <a:r>
              <a:rPr lang="en-IN" dirty="0" err="1">
                <a:latin typeface="Franklin Gothic Medium" pitchFamily="34" charset="0"/>
              </a:rPr>
              <a:t>Soni</a:t>
            </a:r>
            <a:r>
              <a:rPr lang="en-IN" dirty="0">
                <a:latin typeface="Franklin Gothic Medium" pitchFamily="34" charset="0"/>
              </a:rPr>
              <a:t> established M/s Shree Ram India Gums Ltd. in the year 2006 with financial assistance from RIICO and is a pioneer in the guar industry.  The unit manufactures and exports guar gum powder and guar meal.  The </a:t>
            </a:r>
            <a:r>
              <a:rPr lang="en-IN" dirty="0" smtClean="0">
                <a:latin typeface="Franklin Gothic Medium" pitchFamily="34" charset="0"/>
              </a:rPr>
              <a:t>promoters believe </a:t>
            </a:r>
            <a:r>
              <a:rPr lang="en-IN" dirty="0">
                <a:latin typeface="Franklin Gothic Medium" pitchFamily="34" charset="0"/>
              </a:rPr>
              <a:t>in continuous product development through rigorous research and as a result </a:t>
            </a:r>
            <a:r>
              <a:rPr lang="en-IN" dirty="0" smtClean="0">
                <a:latin typeface="Franklin Gothic Medium" pitchFamily="34" charset="0"/>
              </a:rPr>
              <a:t>were </a:t>
            </a:r>
            <a:r>
              <a:rPr lang="en-IN" dirty="0">
                <a:latin typeface="Franklin Gothic Medium" pitchFamily="34" charset="0"/>
              </a:rPr>
              <a:t>able to produce high protein guar to cater to various sectors.  M/s Shree Ram India Gums Ltd. have commissioned a new plant for commercial production in 2022.  Total project cost is </a:t>
            </a:r>
            <a:r>
              <a:rPr lang="en-IN" dirty="0" smtClean="0">
                <a:latin typeface="Franklin Gothic Medium" pitchFamily="34" charset="0"/>
              </a:rPr>
              <a:t>Rs.23 </a:t>
            </a:r>
            <a:r>
              <a:rPr lang="en-IN" dirty="0">
                <a:latin typeface="Franklin Gothic Medium" pitchFamily="34" charset="0"/>
              </a:rPr>
              <a:t>crores and the production capacity is 2500 </a:t>
            </a:r>
            <a:r>
              <a:rPr lang="en-IN" dirty="0" err="1">
                <a:latin typeface="Franklin Gothic Medium" pitchFamily="34" charset="0"/>
              </a:rPr>
              <a:t>mt</a:t>
            </a:r>
            <a:r>
              <a:rPr lang="en-IN" dirty="0">
                <a:latin typeface="Franklin Gothic Medium" pitchFamily="34" charset="0"/>
              </a:rPr>
              <a:t> per month</a:t>
            </a:r>
            <a:r>
              <a:rPr lang="en-IN" dirty="0" smtClean="0">
                <a:latin typeface="Franklin Gothic Medium" pitchFamily="34" charset="0"/>
              </a:rPr>
              <a:t>.</a:t>
            </a:r>
            <a:endParaRPr lang="en-US" dirty="0">
              <a:latin typeface="Franklin Gothic Medium" pitchFamily="34" charset="0"/>
            </a:endParaRPr>
          </a:p>
        </p:txBody>
      </p:sp>
    </p:spTree>
    <p:extLst>
      <p:ext uri="{BB962C8B-B14F-4D97-AF65-F5344CB8AC3E}">
        <p14:creationId xmlns:p14="http://schemas.microsoft.com/office/powerpoint/2010/main" val="559810924"/>
      </p:ext>
    </p:extLst>
  </p:cSld>
  <p:clrMapOvr>
    <a:masterClrMapping/>
  </p:clrMapOvr>
  <p:transition advClick="0" advTm="6000">
    <p:wheel spokes="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a:latin typeface="Franklin Gothic Medium" pitchFamily="34" charset="0"/>
              </a:rPr>
              <a:t>Jagshanti</a:t>
            </a:r>
            <a:r>
              <a:rPr lang="en-IN" b="1" dirty="0">
                <a:latin typeface="Franklin Gothic Medium" pitchFamily="34" charset="0"/>
              </a:rPr>
              <a:t> Mineral </a:t>
            </a:r>
            <a:r>
              <a:rPr lang="en-IN" b="1" dirty="0" err="1">
                <a:latin typeface="Franklin Gothic Medium" pitchFamily="34" charset="0"/>
              </a:rPr>
              <a:t>Griding</a:t>
            </a:r>
            <a:r>
              <a:rPr lang="en-IN" b="1" dirty="0">
                <a:latin typeface="Franklin Gothic Medium" pitchFamily="34" charset="0"/>
              </a:rPr>
              <a:t> Mills</a:t>
            </a:r>
            <a:endParaRPr lang="en-US" b="1" dirty="0">
              <a:latin typeface="Franklin Gothic Medium" pitchFamily="34" charset="0"/>
            </a:endParaRPr>
          </a:p>
        </p:txBody>
      </p:sp>
      <p:pic>
        <p:nvPicPr>
          <p:cNvPr id="13314" name="Picture 2" descr="C:\Users\i3\Documents\COSIDICI AWARDS\AWARDS-2022\AWARDEES\RIICO\Jagshanti Minerals Grinding Mills\WhatsApp Image 2022-11-04 at 19.03.16.jpe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209800"/>
            <a:ext cx="2438400" cy="2438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3315" name="Picture 3" descr="C:\Users\i3\Documents\COSIDICI AWARDS\AWARDS-2022\AWARDEES\RIICO\Jagshanti Minerals Grinding Mills\WhatsApp Image 2022-11-04 at 19.03.17.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09800"/>
            <a:ext cx="5715000" cy="4191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91926" y="4736068"/>
            <a:ext cx="2627474" cy="430887"/>
          </a:xfrm>
          <a:prstGeom prst="rect">
            <a:avLst/>
          </a:prstGeom>
        </p:spPr>
        <p:txBody>
          <a:bodyPr wrap="square">
            <a:spAutoFit/>
          </a:bodyPr>
          <a:lstStyle/>
          <a:p>
            <a:pPr algn="ctr"/>
            <a:r>
              <a:rPr lang="en-IN" sz="2200" dirty="0">
                <a:latin typeface="Franklin Gothic Medium" pitchFamily="34" charset="0"/>
              </a:rPr>
              <a:t>Shri </a:t>
            </a:r>
            <a:r>
              <a:rPr lang="en-IN" sz="2200" dirty="0" err="1">
                <a:latin typeface="Franklin Gothic Medium" pitchFamily="34" charset="0"/>
              </a:rPr>
              <a:t>Divyesh</a:t>
            </a:r>
            <a:r>
              <a:rPr lang="en-IN" sz="2200" dirty="0">
                <a:latin typeface="Franklin Gothic Medium" pitchFamily="34" charset="0"/>
              </a:rPr>
              <a:t> </a:t>
            </a:r>
            <a:r>
              <a:rPr lang="en-IN" sz="2200" dirty="0" err="1">
                <a:latin typeface="Franklin Gothic Medium" pitchFamily="34" charset="0"/>
              </a:rPr>
              <a:t>Parihar</a:t>
            </a:r>
            <a:endParaRPr lang="en-US" sz="2200" dirty="0"/>
          </a:p>
        </p:txBody>
      </p:sp>
    </p:spTree>
    <p:extLst>
      <p:ext uri="{BB962C8B-B14F-4D97-AF65-F5344CB8AC3E}">
        <p14:creationId xmlns:p14="http://schemas.microsoft.com/office/powerpoint/2010/main" val="3810313101"/>
      </p:ext>
    </p:extLst>
  </p:cSld>
  <p:clrMapOvr>
    <a:masterClrMapping/>
  </p:clrMapOvr>
  <p:transition advClick="0" advTm="6000">
    <p:wheel spokes="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a:latin typeface="Franklin Gothic Medium" pitchFamily="34" charset="0"/>
              </a:rPr>
              <a:t>Jagshanti</a:t>
            </a:r>
            <a:r>
              <a:rPr lang="en-IN" b="1" dirty="0">
                <a:latin typeface="Franklin Gothic Medium" pitchFamily="34" charset="0"/>
              </a:rPr>
              <a:t> Mineral </a:t>
            </a:r>
            <a:r>
              <a:rPr lang="en-IN" b="1" dirty="0" err="1">
                <a:latin typeface="Franklin Gothic Medium" pitchFamily="34" charset="0"/>
              </a:rPr>
              <a:t>Griding</a:t>
            </a:r>
            <a:r>
              <a:rPr lang="en-IN" b="1" dirty="0">
                <a:latin typeface="Franklin Gothic Medium" pitchFamily="34" charset="0"/>
              </a:rPr>
              <a:t> Mills</a:t>
            </a:r>
            <a:endParaRPr lang="en-US" b="1" dirty="0">
              <a:latin typeface="Franklin Gothic Medium" pitchFamily="34" charset="0"/>
            </a:endParaRPr>
          </a:p>
        </p:txBody>
      </p:sp>
      <p:sp>
        <p:nvSpPr>
          <p:cNvPr id="3" name="Content Placeholder 2"/>
          <p:cNvSpPr>
            <a:spLocks noGrp="1"/>
          </p:cNvSpPr>
          <p:nvPr>
            <p:ph idx="1"/>
          </p:nvPr>
        </p:nvSpPr>
        <p:spPr>
          <a:xfrm>
            <a:off x="152400" y="1981200"/>
            <a:ext cx="8763000" cy="4724400"/>
          </a:xfrm>
        </p:spPr>
        <p:txBody>
          <a:bodyPr>
            <a:noAutofit/>
          </a:bodyPr>
          <a:lstStyle/>
          <a:p>
            <a:pPr marL="0" indent="0" algn="just">
              <a:buNone/>
            </a:pPr>
            <a:r>
              <a:rPr lang="en-IN" sz="2400" dirty="0">
                <a:latin typeface="Franklin Gothic Medium" pitchFamily="34" charset="0"/>
              </a:rPr>
              <a:t>M/s </a:t>
            </a:r>
            <a:r>
              <a:rPr lang="en-IN" sz="2400" dirty="0" err="1">
                <a:latin typeface="Franklin Gothic Medium" pitchFamily="34" charset="0"/>
              </a:rPr>
              <a:t>Jagshanti</a:t>
            </a:r>
            <a:r>
              <a:rPr lang="en-IN" sz="2400" dirty="0">
                <a:latin typeface="Franklin Gothic Medium" pitchFamily="34" charset="0"/>
              </a:rPr>
              <a:t> Mineral Grinding Mills established its first mineral processing unit in 1978 in Jodhpur and manufactures products like </a:t>
            </a:r>
            <a:r>
              <a:rPr lang="en-IN" sz="2400" dirty="0" err="1">
                <a:latin typeface="Franklin Gothic Medium" pitchFamily="34" charset="0"/>
              </a:rPr>
              <a:t>Bentonite</a:t>
            </a:r>
            <a:r>
              <a:rPr lang="en-IN" sz="2400" dirty="0">
                <a:latin typeface="Franklin Gothic Medium" pitchFamily="34" charset="0"/>
              </a:rPr>
              <a:t> Powder; China Clay Powder; Limestone Powder; Hydrated Lime Powder; Laterite Powder; Garlic Powder and Flakes and Onion Powder and flakes.  The firm now has 5 units of mineral processing with total installed capacity of 300 – 350 Metric Tonnes per day.  In-house laboratory facility for quality control and quality consistency &amp; two layered checking of product is done.  The unit has been conferred with Best MSME Award and has obtained ISO certification 9001:2008 and is certified as a part of Dun &amp; Bradstreet Global data base. Shri </a:t>
            </a:r>
            <a:r>
              <a:rPr lang="en-IN" sz="2400" dirty="0" err="1">
                <a:latin typeface="Franklin Gothic Medium" pitchFamily="34" charset="0"/>
              </a:rPr>
              <a:t>Divyesh</a:t>
            </a:r>
            <a:r>
              <a:rPr lang="en-IN" sz="2400" dirty="0">
                <a:latin typeface="Franklin Gothic Medium" pitchFamily="34" charset="0"/>
              </a:rPr>
              <a:t> </a:t>
            </a:r>
            <a:r>
              <a:rPr lang="en-IN" sz="2400" dirty="0" err="1">
                <a:latin typeface="Franklin Gothic Medium" pitchFamily="34" charset="0"/>
              </a:rPr>
              <a:t>Parihar</a:t>
            </a:r>
            <a:r>
              <a:rPr lang="en-IN" sz="2400" dirty="0">
                <a:latin typeface="Franklin Gothic Medium" pitchFamily="34" charset="0"/>
              </a:rPr>
              <a:t> is Director of M/s </a:t>
            </a:r>
            <a:r>
              <a:rPr lang="en-IN" sz="2400" dirty="0" err="1">
                <a:latin typeface="Franklin Gothic Medium" pitchFamily="34" charset="0"/>
              </a:rPr>
              <a:t>Jagshanti</a:t>
            </a:r>
            <a:r>
              <a:rPr lang="en-IN" sz="2400" dirty="0">
                <a:latin typeface="Franklin Gothic Medium" pitchFamily="34" charset="0"/>
              </a:rPr>
              <a:t> Mineral Grinding Mills with Engineering in Computer Science.</a:t>
            </a:r>
            <a:endParaRPr lang="en-US" sz="2400" dirty="0">
              <a:latin typeface="Franklin Gothic Medium" pitchFamily="34" charset="0"/>
            </a:endParaRPr>
          </a:p>
          <a:p>
            <a:endParaRPr lang="en-US" sz="2400" dirty="0">
              <a:latin typeface="Franklin Gothic Medium" pitchFamily="34" charset="0"/>
            </a:endParaRPr>
          </a:p>
        </p:txBody>
      </p:sp>
    </p:spTree>
    <p:extLst>
      <p:ext uri="{BB962C8B-B14F-4D97-AF65-F5344CB8AC3E}">
        <p14:creationId xmlns:p14="http://schemas.microsoft.com/office/powerpoint/2010/main" val="3965554768"/>
      </p:ext>
    </p:extLst>
  </p:cSld>
  <p:clrMapOvr>
    <a:masterClrMapping/>
  </p:clrMapOvr>
  <p:transition advClick="0" advTm="6000">
    <p:wheel spokes="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9282"/>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sz="4000" b="1" dirty="0" smtClean="0">
                <a:latin typeface="Franklin Gothic Medium" pitchFamily="34" charset="0"/>
              </a:rPr>
              <a:t>M/s Chemical &amp; Mineral Industries </a:t>
            </a:r>
            <a:r>
              <a:rPr lang="en-US" sz="4000" b="1" dirty="0" err="1" smtClean="0">
                <a:latin typeface="Franklin Gothic Medium" pitchFamily="34" charset="0"/>
              </a:rPr>
              <a:t>Pvt.Ltd</a:t>
            </a:r>
            <a:r>
              <a:rPr lang="en-US" sz="4000" b="1" dirty="0" smtClean="0">
                <a:latin typeface="Franklin Gothic Medium" pitchFamily="34" charset="0"/>
              </a:rPr>
              <a:t>. </a:t>
            </a:r>
            <a:r>
              <a:rPr lang="en-IN" sz="4000" b="1" dirty="0" smtClean="0">
                <a:latin typeface="Franklin Gothic Medium" pitchFamily="34" charset="0"/>
              </a:rPr>
              <a:t> </a:t>
            </a:r>
            <a:endParaRPr lang="en-US" sz="4000" b="1" dirty="0">
              <a:latin typeface="Franklin Gothic Medium" pitchFamily="34" charset="0"/>
            </a:endParaRPr>
          </a:p>
        </p:txBody>
      </p:sp>
      <p:pic>
        <p:nvPicPr>
          <p:cNvPr id="4" name="image16.jpeg"/>
          <p:cNvPicPr>
            <a:picLocks noGrp="1"/>
          </p:cNvPicPr>
          <p:nvPr>
            <p:ph idx="1"/>
          </p:nvPr>
        </p:nvPicPr>
        <p:blipFill>
          <a:blip r:embed="rId2" cstate="print"/>
          <a:stretch>
            <a:fillRect/>
          </a:stretch>
        </p:blipFill>
        <p:spPr>
          <a:xfrm>
            <a:off x="381000" y="2182851"/>
            <a:ext cx="2286000" cy="2541550"/>
          </a:xfrm>
          <a:prstGeom prst="rect">
            <a:avLst/>
          </a:prstGeom>
          <a:ln w="88900" cap="sq" cmpd="thickThin">
            <a:solidFill>
              <a:srgbClr val="000000"/>
            </a:solidFill>
            <a:prstDash val="solid"/>
            <a:miter lim="800000"/>
          </a:ln>
          <a:effectLst>
            <a:innerShdw blurRad="76200">
              <a:srgbClr val="000000"/>
            </a:innerShdw>
          </a:effectLst>
        </p:spPr>
      </p:pic>
      <p:grpSp>
        <p:nvGrpSpPr>
          <p:cNvPr id="5" name="Group 2"/>
          <p:cNvGrpSpPr>
            <a:grpSpLocks/>
          </p:cNvGrpSpPr>
          <p:nvPr/>
        </p:nvGrpSpPr>
        <p:grpSpPr bwMode="auto">
          <a:xfrm>
            <a:off x="2514599" y="1828800"/>
            <a:ext cx="6620423" cy="4863868"/>
            <a:chOff x="2552" y="300"/>
            <a:chExt cx="7451" cy="3929"/>
          </a:xfrm>
        </p:grpSpPr>
        <p:sp>
          <p:nvSpPr>
            <p:cNvPr id="6" name="Rectangle 3"/>
            <p:cNvSpPr>
              <a:spLocks noChangeArrowheads="1"/>
            </p:cNvSpPr>
            <p:nvPr/>
          </p:nvSpPr>
          <p:spPr bwMode="auto">
            <a:xfrm>
              <a:off x="2552" y="300"/>
              <a:ext cx="7451" cy="3929"/>
            </a:xfrm>
            <a:prstGeom prst="rect">
              <a:avLst/>
            </a:prstGeom>
            <a:noFill/>
            <a:ln w="11951">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8" y="586"/>
              <a:ext cx="6640" cy="352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grpSp>
      <p:sp>
        <p:nvSpPr>
          <p:cNvPr id="7" name="TextBox 6"/>
          <p:cNvSpPr txBox="1"/>
          <p:nvPr/>
        </p:nvSpPr>
        <p:spPr>
          <a:xfrm>
            <a:off x="228600" y="4800600"/>
            <a:ext cx="2514600" cy="430887"/>
          </a:xfrm>
          <a:prstGeom prst="rect">
            <a:avLst/>
          </a:prstGeom>
          <a:noFill/>
        </p:spPr>
        <p:txBody>
          <a:bodyPr wrap="square" rtlCol="0">
            <a:spAutoFit/>
          </a:bodyPr>
          <a:lstStyle/>
          <a:p>
            <a:pPr algn="ctr"/>
            <a:r>
              <a:rPr lang="en-IN" sz="2200" dirty="0">
                <a:latin typeface="Franklin Gothic Medium" pitchFamily="34" charset="0"/>
              </a:rPr>
              <a:t>Shri Rahul </a:t>
            </a:r>
            <a:r>
              <a:rPr lang="en-IN" sz="2200" dirty="0" err="1">
                <a:latin typeface="Franklin Gothic Medium" pitchFamily="34" charset="0"/>
              </a:rPr>
              <a:t>Sanghvi</a:t>
            </a:r>
            <a:endParaRPr lang="en-US" sz="2200" dirty="0"/>
          </a:p>
        </p:txBody>
      </p:sp>
    </p:spTree>
    <p:extLst>
      <p:ext uri="{BB962C8B-B14F-4D97-AF65-F5344CB8AC3E}">
        <p14:creationId xmlns:p14="http://schemas.microsoft.com/office/powerpoint/2010/main" val="2707636061"/>
      </p:ext>
    </p:extLst>
  </p:cSld>
  <p:clrMapOvr>
    <a:masterClrMapping/>
  </p:clrMapOvr>
  <p:transition advClick="0" advTm="6000">
    <p:wheel spokes="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sz="4000" b="1" dirty="0" smtClean="0">
                <a:latin typeface="Franklin Gothic Medium" pitchFamily="34" charset="0"/>
              </a:rPr>
              <a:t>M/s </a:t>
            </a:r>
            <a:r>
              <a:rPr lang="en-US" sz="4000" b="1" dirty="0">
                <a:latin typeface="Franklin Gothic Medium" pitchFamily="34" charset="0"/>
              </a:rPr>
              <a:t>Chemical &amp; Mineral Industries </a:t>
            </a:r>
            <a:r>
              <a:rPr lang="en-US" sz="4000" b="1" dirty="0" err="1">
                <a:latin typeface="Franklin Gothic Medium" pitchFamily="34" charset="0"/>
              </a:rPr>
              <a:t>Pvt.Ltd</a:t>
            </a:r>
            <a:r>
              <a:rPr lang="en-US" sz="4000" b="1" dirty="0">
                <a:latin typeface="Franklin Gothic Medium" pitchFamily="34" charset="0"/>
              </a:rPr>
              <a:t>.</a:t>
            </a:r>
          </a:p>
        </p:txBody>
      </p:sp>
      <p:sp>
        <p:nvSpPr>
          <p:cNvPr id="3" name="Content Placeholder 2"/>
          <p:cNvSpPr>
            <a:spLocks noGrp="1"/>
          </p:cNvSpPr>
          <p:nvPr>
            <p:ph idx="1"/>
          </p:nvPr>
        </p:nvSpPr>
        <p:spPr>
          <a:xfrm>
            <a:off x="152400" y="1981200"/>
            <a:ext cx="8763000" cy="4724400"/>
          </a:xfrm>
        </p:spPr>
        <p:txBody>
          <a:bodyPr>
            <a:normAutofit fontScale="77500" lnSpcReduction="20000"/>
          </a:bodyPr>
          <a:lstStyle/>
          <a:p>
            <a:pPr marL="0" indent="0" algn="just">
              <a:buNone/>
            </a:pPr>
            <a:r>
              <a:rPr lang="en-IN" dirty="0">
                <a:latin typeface="Franklin Gothic Medium" pitchFamily="34" charset="0"/>
              </a:rPr>
              <a:t>M/s Chemical &amp; Mineral Industries </a:t>
            </a:r>
            <a:r>
              <a:rPr lang="en-IN" dirty="0" err="1">
                <a:latin typeface="Franklin Gothic Medium" pitchFamily="34" charset="0"/>
              </a:rPr>
              <a:t>Pvt.</a:t>
            </a:r>
            <a:r>
              <a:rPr lang="en-IN" dirty="0">
                <a:latin typeface="Franklin Gothic Medium" pitchFamily="34" charset="0"/>
              </a:rPr>
              <a:t> Ltd. was established by Shri Rahul </a:t>
            </a:r>
            <a:r>
              <a:rPr lang="en-IN" dirty="0" err="1">
                <a:latin typeface="Franklin Gothic Medium" pitchFamily="34" charset="0"/>
              </a:rPr>
              <a:t>Singhvi</a:t>
            </a:r>
            <a:r>
              <a:rPr lang="en-IN" dirty="0">
                <a:latin typeface="Franklin Gothic Medium" pitchFamily="34" charset="0"/>
              </a:rPr>
              <a:t> for production of Precipitated and Activated Calcium Carbonate to meet the requirement of high purity Quick Lime (Calcium Oxide).  The unit installed and commissioned India’s first Twin-D Lime Kiln OF 300 TPD in the year 2014, and the company registered in </a:t>
            </a:r>
            <a:r>
              <a:rPr lang="en-IN" dirty="0" err="1">
                <a:latin typeface="Franklin Gothic Medium" pitchFamily="34" charset="0"/>
              </a:rPr>
              <a:t>Limca</a:t>
            </a:r>
            <a:r>
              <a:rPr lang="en-IN" dirty="0">
                <a:latin typeface="Franklin Gothic Medium" pitchFamily="34" charset="0"/>
              </a:rPr>
              <a:t> Book of Records. In the year 2019 the second Lime Kiln was established enhancing the production capacity to 600 TPD. The unit </a:t>
            </a:r>
            <a:r>
              <a:rPr lang="en-IN" dirty="0" smtClean="0">
                <a:latin typeface="Franklin Gothic Medium" pitchFamily="34" charset="0"/>
              </a:rPr>
              <a:t>provides </a:t>
            </a:r>
            <a:r>
              <a:rPr lang="en-IN" dirty="0">
                <a:latin typeface="Franklin Gothic Medium" pitchFamily="34" charset="0"/>
              </a:rPr>
              <a:t>tailor made products to suit individual applications like PVC compound formulation, Modern Plastics, Cables to Laminates, Pharmaceuticals to Cosmetics, Paper to Paints, Footwear to Food Beverages etc. &amp; has  been  awarded  as one of the top 100 SMEs of India by India SME Forum.  Shri Rahul </a:t>
            </a:r>
            <a:r>
              <a:rPr lang="en-IN" dirty="0" err="1">
                <a:latin typeface="Franklin Gothic Medium" pitchFamily="34" charset="0"/>
              </a:rPr>
              <a:t>Sanghvi</a:t>
            </a:r>
            <a:r>
              <a:rPr lang="en-IN" dirty="0">
                <a:latin typeface="Franklin Gothic Medium" pitchFamily="34" charset="0"/>
              </a:rPr>
              <a:t> is being conferred the “Most Innovative Product Unit Award”. </a:t>
            </a:r>
            <a:endParaRPr lang="en-US" dirty="0">
              <a:latin typeface="Franklin Gothic Medium" pitchFamily="34" charset="0"/>
            </a:endParaRP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1741823442"/>
      </p:ext>
    </p:extLst>
  </p:cSld>
  <p:clrMapOvr>
    <a:masterClrMapping/>
  </p:clrMapOvr>
  <p:transition advClick="0" advTm="6000">
    <p:wheel spokes="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a:latin typeface="Franklin Gothic Medium" pitchFamily="34" charset="0"/>
              </a:rPr>
              <a:t>Kansara</a:t>
            </a:r>
            <a:r>
              <a:rPr lang="en-IN" b="1" dirty="0">
                <a:latin typeface="Franklin Gothic Medium" pitchFamily="34" charset="0"/>
              </a:rPr>
              <a:t> </a:t>
            </a:r>
            <a:r>
              <a:rPr lang="en-IN" b="1" dirty="0" err="1">
                <a:latin typeface="Franklin Gothic Medium" pitchFamily="34" charset="0"/>
              </a:rPr>
              <a:t>Modler</a:t>
            </a:r>
            <a:r>
              <a:rPr lang="en-IN" b="1" dirty="0">
                <a:latin typeface="Franklin Gothic Medium" pitchFamily="34" charset="0"/>
              </a:rPr>
              <a:t> Ltd.</a:t>
            </a:r>
            <a:endParaRPr lang="en-US" b="1" dirty="0">
              <a:latin typeface="Franklin Gothic Medium" pitchFamily="34" charset="0"/>
            </a:endParaRPr>
          </a:p>
        </p:txBody>
      </p:sp>
      <p:pic>
        <p:nvPicPr>
          <p:cNvPr id="4" name="image4.jpeg"/>
          <p:cNvPicPr>
            <a:picLocks noGrp="1"/>
          </p:cNvPicPr>
          <p:nvPr>
            <p:ph idx="1"/>
          </p:nvPr>
        </p:nvPicPr>
        <p:blipFill rotWithShape="1">
          <a:blip r:embed="rId2" cstate="print"/>
          <a:srcRect l="36846" t="29968" r="50044" b="57448"/>
          <a:stretch/>
        </p:blipFill>
        <p:spPr>
          <a:xfrm>
            <a:off x="685800" y="2286000"/>
            <a:ext cx="1969477" cy="2640330"/>
          </a:xfrm>
          <a:prstGeom prst="rect">
            <a:avLst/>
          </a:prstGeom>
          <a:ln w="88900" cap="sq" cmpd="thickThin">
            <a:solidFill>
              <a:srgbClr val="000000"/>
            </a:solidFill>
            <a:prstDash val="solid"/>
            <a:miter lim="800000"/>
          </a:ln>
          <a:effectLst>
            <a:innerShdw blurRad="76200">
              <a:srgbClr val="000000"/>
            </a:innerShdw>
          </a:effectLst>
        </p:spPr>
      </p:pic>
      <p:pic>
        <p:nvPicPr>
          <p:cNvPr id="5" name="image4.jpeg"/>
          <p:cNvPicPr/>
          <p:nvPr/>
        </p:nvPicPr>
        <p:blipFill rotWithShape="1">
          <a:blip r:embed="rId2" cstate="print"/>
          <a:srcRect l="19172" t="51952" r="19204" b="28148"/>
          <a:stretch/>
        </p:blipFill>
        <p:spPr>
          <a:xfrm>
            <a:off x="3143250" y="2388870"/>
            <a:ext cx="5772150" cy="4149090"/>
          </a:xfrm>
          <a:prstGeom prst="rect">
            <a:avLst/>
          </a:prstGeom>
          <a:ln w="88900" cap="sq" cmpd="thickThin">
            <a:solidFill>
              <a:srgbClr val="000000"/>
            </a:solidFill>
            <a:prstDash val="solid"/>
            <a:miter lim="800000"/>
          </a:ln>
          <a:effectLst>
            <a:innerShdw blurRad="76200">
              <a:srgbClr val="000000"/>
            </a:innerShdw>
          </a:effectLst>
        </p:spPr>
      </p:pic>
      <p:sp>
        <p:nvSpPr>
          <p:cNvPr id="6" name="TextBox 5"/>
          <p:cNvSpPr txBox="1"/>
          <p:nvPr/>
        </p:nvSpPr>
        <p:spPr>
          <a:xfrm>
            <a:off x="304800" y="5029200"/>
            <a:ext cx="2686050" cy="430887"/>
          </a:xfrm>
          <a:prstGeom prst="rect">
            <a:avLst/>
          </a:prstGeom>
          <a:noFill/>
        </p:spPr>
        <p:txBody>
          <a:bodyPr wrap="square" rtlCol="0">
            <a:spAutoFit/>
          </a:bodyPr>
          <a:lstStyle/>
          <a:p>
            <a:pPr algn="ctr"/>
            <a:r>
              <a:rPr lang="en-IN" sz="2200" dirty="0">
                <a:latin typeface="Franklin Gothic Medium" pitchFamily="34" charset="0"/>
              </a:rPr>
              <a:t>Shri Naveen </a:t>
            </a:r>
            <a:r>
              <a:rPr lang="en-IN" sz="2200" dirty="0" err="1">
                <a:latin typeface="Franklin Gothic Medium" pitchFamily="34" charset="0"/>
              </a:rPr>
              <a:t>Kansara</a:t>
            </a:r>
            <a:endParaRPr lang="en-US" sz="2200" dirty="0"/>
          </a:p>
        </p:txBody>
      </p:sp>
    </p:spTree>
    <p:extLst>
      <p:ext uri="{BB962C8B-B14F-4D97-AF65-F5344CB8AC3E}">
        <p14:creationId xmlns:p14="http://schemas.microsoft.com/office/powerpoint/2010/main" val="3096556784"/>
      </p:ext>
    </p:extLst>
  </p:cSld>
  <p:clrMapOvr>
    <a:masterClrMapping/>
  </p:clrMapOvr>
  <p:transition advClick="0" advTm="6000">
    <p:wheel spokes="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9050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a:latin typeface="Franklin Gothic Medium" pitchFamily="34" charset="0"/>
              </a:rPr>
              <a:t>Kansara</a:t>
            </a:r>
            <a:r>
              <a:rPr lang="en-IN" b="1" dirty="0">
                <a:latin typeface="Franklin Gothic Medium" pitchFamily="34" charset="0"/>
              </a:rPr>
              <a:t> </a:t>
            </a:r>
            <a:r>
              <a:rPr lang="en-IN" b="1" dirty="0" err="1">
                <a:latin typeface="Franklin Gothic Medium" pitchFamily="34" charset="0"/>
              </a:rPr>
              <a:t>Modler</a:t>
            </a:r>
            <a:r>
              <a:rPr lang="en-IN" b="1" dirty="0">
                <a:latin typeface="Franklin Gothic Medium" pitchFamily="34" charset="0"/>
              </a:rPr>
              <a:t> Ltd.</a:t>
            </a:r>
            <a:endParaRPr lang="en-US" b="1" dirty="0">
              <a:latin typeface="Franklin Gothic Medium" pitchFamily="34" charset="0"/>
            </a:endParaRPr>
          </a:p>
        </p:txBody>
      </p:sp>
      <p:sp>
        <p:nvSpPr>
          <p:cNvPr id="3" name="Content Placeholder 2"/>
          <p:cNvSpPr>
            <a:spLocks noGrp="1"/>
          </p:cNvSpPr>
          <p:nvPr>
            <p:ph idx="1"/>
          </p:nvPr>
        </p:nvSpPr>
        <p:spPr>
          <a:xfrm>
            <a:off x="304800" y="2286000"/>
            <a:ext cx="8610600" cy="4419600"/>
          </a:xfrm>
        </p:spPr>
        <p:txBody>
          <a:bodyPr>
            <a:normAutofit fontScale="92500" lnSpcReduction="10000"/>
          </a:bodyPr>
          <a:lstStyle/>
          <a:p>
            <a:pPr marL="0" indent="0" algn="just">
              <a:buNone/>
            </a:pPr>
            <a:r>
              <a:rPr lang="en-IN" dirty="0">
                <a:latin typeface="Franklin Gothic Medium" pitchFamily="34" charset="0"/>
              </a:rPr>
              <a:t>M/s </a:t>
            </a:r>
            <a:r>
              <a:rPr lang="en-IN" dirty="0" err="1">
                <a:latin typeface="Franklin Gothic Medium" pitchFamily="34" charset="0"/>
              </a:rPr>
              <a:t>Kansara</a:t>
            </a:r>
            <a:r>
              <a:rPr lang="en-IN" dirty="0">
                <a:latin typeface="Franklin Gothic Medium" pitchFamily="34" charset="0"/>
              </a:rPr>
              <a:t> </a:t>
            </a:r>
            <a:r>
              <a:rPr lang="en-IN" dirty="0" err="1">
                <a:latin typeface="Franklin Gothic Medium" pitchFamily="34" charset="0"/>
              </a:rPr>
              <a:t>Modler</a:t>
            </a:r>
            <a:r>
              <a:rPr lang="en-IN" dirty="0">
                <a:latin typeface="Franklin Gothic Medium" pitchFamily="34" charset="0"/>
              </a:rPr>
              <a:t> Ltd. is an Indo—German Joint Venture company established by Shri Naveen </a:t>
            </a:r>
            <a:r>
              <a:rPr lang="en-IN" dirty="0" err="1">
                <a:latin typeface="Franklin Gothic Medium" pitchFamily="34" charset="0"/>
              </a:rPr>
              <a:t>Kansara</a:t>
            </a:r>
            <a:r>
              <a:rPr lang="en-IN" dirty="0">
                <a:latin typeface="Franklin Gothic Medium" pitchFamily="34" charset="0"/>
              </a:rPr>
              <a:t> to manufacture ready to assemble ultra-precision taper rollers for bearings.  The unit exports to Europe, North America and China.  The unit has obtained IATF 16949; ISO 9001 and ISO 14001 certification and has the world’s best measuring equipment and manufacturing machines to ensure unbeatable quality of its rollers.</a:t>
            </a:r>
            <a:endParaRPr lang="en-US" dirty="0">
              <a:latin typeface="Franklin Gothic Medium" pitchFamily="34" charset="0"/>
            </a:endParaRPr>
          </a:p>
        </p:txBody>
      </p:sp>
    </p:spTree>
    <p:extLst>
      <p:ext uri="{BB962C8B-B14F-4D97-AF65-F5344CB8AC3E}">
        <p14:creationId xmlns:p14="http://schemas.microsoft.com/office/powerpoint/2010/main" val="1474915963"/>
      </p:ext>
    </p:extLst>
  </p:cSld>
  <p:clrMapOvr>
    <a:masterClrMapping/>
  </p:clrMapOvr>
  <p:transition advClick="0" advTm="6000">
    <p:wheel spokes="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sz="4300" b="1" dirty="0" smtClean="0">
                <a:latin typeface="Franklin Gothic Medium" pitchFamily="34" charset="0"/>
              </a:rPr>
              <a:t>Siddhi </a:t>
            </a:r>
            <a:r>
              <a:rPr lang="en-IN" sz="4300" b="1" dirty="0" err="1" smtClean="0">
                <a:latin typeface="Franklin Gothic Medium" pitchFamily="34" charset="0"/>
              </a:rPr>
              <a:t>Vinayak</a:t>
            </a:r>
            <a:r>
              <a:rPr lang="en-IN" sz="4300" b="1" dirty="0" smtClean="0">
                <a:latin typeface="Franklin Gothic Medium" pitchFamily="34" charset="0"/>
              </a:rPr>
              <a:t> Natural Bites</a:t>
            </a:r>
            <a:endParaRPr lang="en-US" sz="4300" b="1" dirty="0">
              <a:latin typeface="Franklin Gothic Medium" pitchFamily="34" charset="0"/>
            </a:endParaRPr>
          </a:p>
        </p:txBody>
      </p:sp>
      <p:pic>
        <p:nvPicPr>
          <p:cNvPr id="2050" name="Picture 2" descr="C:\Users\i3\Documents\COSIDICI AWARDS\AWARDS-2022\AWARDEES\RIICO\FUZION FOODS\WhatsApp Image 2022-11-12 at 21.07.11.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166" t="5692" r="5834" b="3874"/>
          <a:stretch/>
        </p:blipFill>
        <p:spPr bwMode="auto">
          <a:xfrm>
            <a:off x="651509" y="2209800"/>
            <a:ext cx="2034541" cy="260223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1" name="Picture 3" descr="C:\Users\i3\Documents\COSIDICI AWARDS\AWARDS-2022\AWARDEES\RIICO\FUZION FOODS\WhatsApp Image 2022-11-12 at 21.07.06.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209800"/>
            <a:ext cx="5411150" cy="4267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04800" y="4876800"/>
            <a:ext cx="2743200" cy="461665"/>
          </a:xfrm>
          <a:prstGeom prst="rect">
            <a:avLst/>
          </a:prstGeom>
          <a:noFill/>
        </p:spPr>
        <p:txBody>
          <a:bodyPr wrap="square" rtlCol="0">
            <a:spAutoFit/>
          </a:bodyPr>
          <a:lstStyle/>
          <a:p>
            <a:r>
              <a:rPr lang="en-IN" sz="2400" b="1" dirty="0">
                <a:latin typeface="Franklin Gothic Medium" pitchFamily="34" charset="0"/>
              </a:rPr>
              <a:t>Shri Rajeev Chopra</a:t>
            </a:r>
            <a:endParaRPr lang="en-US" sz="2400" b="1" dirty="0"/>
          </a:p>
        </p:txBody>
      </p:sp>
    </p:spTree>
    <p:extLst>
      <p:ext uri="{BB962C8B-B14F-4D97-AF65-F5344CB8AC3E}">
        <p14:creationId xmlns:p14="http://schemas.microsoft.com/office/powerpoint/2010/main" val="3450004468"/>
      </p:ext>
    </p:extLst>
  </p:cSld>
  <p:clrMapOvr>
    <a:masterClrMapping/>
  </p:clrMapOvr>
  <p:transition advClick="0" advTm="6000">
    <p:wheel spokes="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sz="4300" b="1" dirty="0">
                <a:latin typeface="Franklin Gothic Medium" pitchFamily="34" charset="0"/>
              </a:rPr>
              <a:t>Siddhi </a:t>
            </a:r>
            <a:r>
              <a:rPr lang="en-IN" sz="4300" b="1" dirty="0" err="1">
                <a:latin typeface="Franklin Gothic Medium" pitchFamily="34" charset="0"/>
              </a:rPr>
              <a:t>Vinayak</a:t>
            </a:r>
            <a:r>
              <a:rPr lang="en-IN" sz="4300" b="1" dirty="0">
                <a:latin typeface="Franklin Gothic Medium" pitchFamily="34" charset="0"/>
              </a:rPr>
              <a:t> Natural Bites</a:t>
            </a:r>
            <a:endParaRPr lang="en-US" sz="4300" b="1" dirty="0">
              <a:latin typeface="Franklin Gothic Medium" pitchFamily="34" charset="0"/>
            </a:endParaRPr>
          </a:p>
        </p:txBody>
      </p:sp>
      <p:sp>
        <p:nvSpPr>
          <p:cNvPr id="3" name="Content Placeholder 2"/>
          <p:cNvSpPr>
            <a:spLocks noGrp="1"/>
          </p:cNvSpPr>
          <p:nvPr>
            <p:ph idx="1"/>
          </p:nvPr>
        </p:nvSpPr>
        <p:spPr>
          <a:xfrm>
            <a:off x="304800" y="2057400"/>
            <a:ext cx="8610600" cy="4648200"/>
          </a:xfrm>
        </p:spPr>
        <p:txBody>
          <a:bodyPr>
            <a:noAutofit/>
          </a:bodyPr>
          <a:lstStyle/>
          <a:p>
            <a:pPr marL="0" indent="0" algn="just">
              <a:buNone/>
            </a:pPr>
            <a:r>
              <a:rPr lang="en-IN" dirty="0" smtClean="0">
                <a:latin typeface="Franklin Gothic Medium" pitchFamily="34" charset="0"/>
              </a:rPr>
              <a:t>M/s </a:t>
            </a:r>
            <a:r>
              <a:rPr lang="en-IN" dirty="0">
                <a:latin typeface="Franklin Gothic Medium" pitchFamily="34" charset="0"/>
              </a:rPr>
              <a:t>Siddhi </a:t>
            </a:r>
            <a:r>
              <a:rPr lang="en-IN" dirty="0" err="1">
                <a:latin typeface="Franklin Gothic Medium" pitchFamily="34" charset="0"/>
              </a:rPr>
              <a:t>Vinayak</a:t>
            </a:r>
            <a:r>
              <a:rPr lang="en-IN" dirty="0">
                <a:latin typeface="Franklin Gothic Medium" pitchFamily="34" charset="0"/>
              </a:rPr>
              <a:t> Natural Bites </a:t>
            </a:r>
            <a:r>
              <a:rPr lang="en-IN" dirty="0" smtClean="0">
                <a:latin typeface="Franklin Gothic Medium" pitchFamily="34" charset="0"/>
              </a:rPr>
              <a:t>was </a:t>
            </a:r>
            <a:r>
              <a:rPr lang="en-IN" dirty="0">
                <a:latin typeface="Franklin Gothic Medium" pitchFamily="34" charset="0"/>
              </a:rPr>
              <a:t>established by Shri Rajeev Chopra and manufactures healthy delicious food with fusion blends of high end quality.  These constitute a wide range of dehydrated fruits, roasted dry fruits and seeds; mouth fresheners etc.  The products are made with the help of latest State-of-Art technology and maintain international hygiene standards. </a:t>
            </a:r>
            <a:r>
              <a:rPr lang="en-IN" b="1" dirty="0">
                <a:latin typeface="Franklin Gothic Medium" pitchFamily="34" charset="0"/>
              </a:rPr>
              <a:t> </a:t>
            </a:r>
            <a:endParaRPr lang="en-US" dirty="0">
              <a:latin typeface="Franklin Gothic Medium" pitchFamily="34" charset="0"/>
            </a:endParaRPr>
          </a:p>
        </p:txBody>
      </p:sp>
    </p:spTree>
    <p:extLst>
      <p:ext uri="{BB962C8B-B14F-4D97-AF65-F5344CB8AC3E}">
        <p14:creationId xmlns:p14="http://schemas.microsoft.com/office/powerpoint/2010/main" val="1839766348"/>
      </p:ext>
    </p:extLst>
  </p:cSld>
  <p:clrMapOvr>
    <a:masterClrMapping/>
  </p:clrMapOvr>
  <p:transition advClick="0" advTm="6000">
    <p:wheel spokes="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7526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a:latin typeface="Franklin Gothic Medium" pitchFamily="34" charset="0"/>
              </a:rPr>
              <a:t>Mishri</a:t>
            </a:r>
            <a:r>
              <a:rPr lang="en-IN" b="1" dirty="0">
                <a:latin typeface="Franklin Gothic Medium" pitchFamily="34" charset="0"/>
              </a:rPr>
              <a:t> Art Exporters</a:t>
            </a:r>
            <a:endParaRPr lang="en-US" b="1" dirty="0">
              <a:latin typeface="Franklin Gothic Medium" pitchFamily="34" charset="0"/>
            </a:endParaRPr>
          </a:p>
        </p:txBody>
      </p:sp>
      <p:pic>
        <p:nvPicPr>
          <p:cNvPr id="16386" name="Picture 2" descr="C:\Users\i3\Documents\COSIDICI AWARDS\AWARDS-2022\AWARDEES\RIICO\Mishri Arts\WhatsApp Image 2022-11-04 at 19.01.39 (1).jpe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2209800"/>
            <a:ext cx="2286000" cy="29003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6387" name="Picture 3" descr="C:\Users\i3\Documents\COSIDICI AWARDS\AWARDS-2022\AWARDEES\RIICO\Mishri Arts\WhatsApp Image 2022-11-04 at 19.01.39.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09800"/>
            <a:ext cx="5782538" cy="4419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5181600"/>
            <a:ext cx="2514600" cy="400110"/>
          </a:xfrm>
          <a:prstGeom prst="rect">
            <a:avLst/>
          </a:prstGeom>
          <a:noFill/>
        </p:spPr>
        <p:txBody>
          <a:bodyPr wrap="square" rtlCol="0">
            <a:spAutoFit/>
          </a:bodyPr>
          <a:lstStyle/>
          <a:p>
            <a:pPr algn="ctr"/>
            <a:r>
              <a:rPr lang="en-IN" sz="2000" dirty="0" smtClean="0">
                <a:latin typeface="Franklin Gothic Medium" pitchFamily="34" charset="0"/>
              </a:rPr>
              <a:t>Smt. </a:t>
            </a:r>
            <a:r>
              <a:rPr lang="en-IN" sz="2000" dirty="0" err="1" smtClean="0">
                <a:latin typeface="Franklin Gothic Medium" pitchFamily="34" charset="0"/>
              </a:rPr>
              <a:t>Surbhi</a:t>
            </a:r>
            <a:r>
              <a:rPr lang="en-IN" sz="2000" dirty="0" smtClean="0">
                <a:latin typeface="Franklin Gothic Medium" pitchFamily="34" charset="0"/>
              </a:rPr>
              <a:t> </a:t>
            </a:r>
            <a:r>
              <a:rPr lang="en-IN" sz="2000" dirty="0" err="1" smtClean="0">
                <a:latin typeface="Franklin Gothic Medium" pitchFamily="34" charset="0"/>
              </a:rPr>
              <a:t>Singhal</a:t>
            </a:r>
            <a:endParaRPr lang="en-US" sz="2000" dirty="0"/>
          </a:p>
        </p:txBody>
      </p:sp>
    </p:spTree>
    <p:extLst>
      <p:ext uri="{BB962C8B-B14F-4D97-AF65-F5344CB8AC3E}">
        <p14:creationId xmlns:p14="http://schemas.microsoft.com/office/powerpoint/2010/main" val="3151776532"/>
      </p:ext>
    </p:extLst>
  </p:cSld>
  <p:clrMapOvr>
    <a:masterClrMapping/>
  </p:clrMapOvr>
  <p:transition advClick="0" advTm="6000">
    <p:wheel spokes="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5240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a:latin typeface="Franklin Gothic Medium" pitchFamily="34" charset="0"/>
              </a:rPr>
              <a:t>Mishri</a:t>
            </a:r>
            <a:r>
              <a:rPr lang="en-IN" b="1" dirty="0">
                <a:latin typeface="Franklin Gothic Medium" pitchFamily="34" charset="0"/>
              </a:rPr>
              <a:t> Art Exporters</a:t>
            </a:r>
            <a:endParaRPr lang="en-US" b="1" dirty="0">
              <a:latin typeface="Franklin Gothic Medium" pitchFamily="34" charset="0"/>
            </a:endParaRPr>
          </a:p>
        </p:txBody>
      </p:sp>
      <p:sp>
        <p:nvSpPr>
          <p:cNvPr id="3" name="Content Placeholder 2"/>
          <p:cNvSpPr>
            <a:spLocks noGrp="1"/>
          </p:cNvSpPr>
          <p:nvPr>
            <p:ph idx="1"/>
          </p:nvPr>
        </p:nvSpPr>
        <p:spPr>
          <a:xfrm>
            <a:off x="304800" y="1905000"/>
            <a:ext cx="8610600" cy="4800600"/>
          </a:xfrm>
        </p:spPr>
        <p:txBody>
          <a:bodyPr>
            <a:noAutofit/>
          </a:bodyPr>
          <a:lstStyle/>
          <a:p>
            <a:pPr marL="0" indent="0" algn="just">
              <a:buNone/>
            </a:pPr>
            <a:r>
              <a:rPr lang="en-IN" dirty="0">
                <a:latin typeface="Franklin Gothic Medium" pitchFamily="34" charset="0"/>
              </a:rPr>
              <a:t>M/s </a:t>
            </a:r>
            <a:r>
              <a:rPr lang="en-IN" dirty="0" err="1">
                <a:latin typeface="Franklin Gothic Medium" pitchFamily="34" charset="0"/>
              </a:rPr>
              <a:t>Mishri</a:t>
            </a:r>
            <a:r>
              <a:rPr lang="en-IN" dirty="0">
                <a:latin typeface="Franklin Gothic Medium" pitchFamily="34" charset="0"/>
              </a:rPr>
              <a:t> Art Exporters is manufacturer and exporter of high quality crafted ethnic Indian handicrafts, </a:t>
            </a:r>
            <a:r>
              <a:rPr lang="en-IN" dirty="0" smtClean="0">
                <a:latin typeface="Franklin Gothic Medium" pitchFamily="34" charset="0"/>
              </a:rPr>
              <a:t>antique teak wood furniture all </a:t>
            </a:r>
            <a:r>
              <a:rPr lang="en-IN" dirty="0">
                <a:latin typeface="Franklin Gothic Medium" pitchFamily="34" charset="0"/>
              </a:rPr>
              <a:t>over the world.  The unit has an expert team &amp; latest machinery for manufacturing goods of better quality.  Smt. </a:t>
            </a:r>
            <a:r>
              <a:rPr lang="en-IN" dirty="0" err="1">
                <a:latin typeface="Franklin Gothic Medium" pitchFamily="34" charset="0"/>
              </a:rPr>
              <a:t>Surbhi</a:t>
            </a:r>
            <a:r>
              <a:rPr lang="en-IN" dirty="0">
                <a:latin typeface="Franklin Gothic Medium" pitchFamily="34" charset="0"/>
              </a:rPr>
              <a:t> </a:t>
            </a:r>
            <a:r>
              <a:rPr lang="en-IN" dirty="0" err="1">
                <a:latin typeface="Franklin Gothic Medium" pitchFamily="34" charset="0"/>
              </a:rPr>
              <a:t>Singhal</a:t>
            </a:r>
            <a:r>
              <a:rPr lang="en-IN" dirty="0">
                <a:latin typeface="Franklin Gothic Medium" pitchFamily="34" charset="0"/>
              </a:rPr>
              <a:t> is a partner in the firm and has achieved a good understanding of the demand of foreign buyers due to which the company’s products are in high demand.  </a:t>
            </a:r>
            <a:endParaRPr lang="en-US" dirty="0">
              <a:latin typeface="Franklin Gothic Medium" pitchFamily="34" charset="0"/>
            </a:endParaRP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3946701113"/>
      </p:ext>
    </p:extLst>
  </p:cSld>
  <p:clrMapOvr>
    <a:masterClrMapping/>
  </p:clrMapOvr>
  <p:transition advClick="0" advTm="6000">
    <p:wheel spokes="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smtClean="0">
                <a:latin typeface="Franklin Gothic Medium" pitchFamily="34" charset="0"/>
              </a:rPr>
              <a:t>Medipulse</a:t>
            </a:r>
            <a:r>
              <a:rPr lang="en-IN" b="1" dirty="0" smtClean="0">
                <a:latin typeface="Franklin Gothic Medium" pitchFamily="34" charset="0"/>
              </a:rPr>
              <a:t> </a:t>
            </a:r>
            <a:r>
              <a:rPr lang="en-IN" b="1" dirty="0">
                <a:latin typeface="Franklin Gothic Medium" pitchFamily="34" charset="0"/>
              </a:rPr>
              <a:t>Hospital</a:t>
            </a:r>
            <a:endParaRPr lang="en-US" b="1" dirty="0">
              <a:latin typeface="Franklin Gothic Medium" pitchFamily="34" charset="0"/>
            </a:endParaRPr>
          </a:p>
        </p:txBody>
      </p:sp>
      <p:pic>
        <p:nvPicPr>
          <p:cNvPr id="4" name="image9.jpeg"/>
          <p:cNvPicPr>
            <a:picLocks noGrp="1"/>
          </p:cNvPicPr>
          <p:nvPr>
            <p:ph idx="1"/>
          </p:nvPr>
        </p:nvPicPr>
        <p:blipFill rotWithShape="1">
          <a:blip r:embed="rId2" cstate="print"/>
          <a:srcRect l="15081" t="14663" r="62829" b="64989"/>
          <a:stretch/>
        </p:blipFill>
        <p:spPr>
          <a:xfrm>
            <a:off x="457200" y="2286000"/>
            <a:ext cx="2286000" cy="3124200"/>
          </a:xfrm>
          <a:prstGeom prst="rect">
            <a:avLst/>
          </a:prstGeom>
          <a:ln w="88900" cap="sq" cmpd="thickThin">
            <a:solidFill>
              <a:srgbClr val="000000"/>
            </a:solidFill>
            <a:prstDash val="solid"/>
            <a:miter lim="800000"/>
          </a:ln>
          <a:effectLst>
            <a:innerShdw blurRad="76200">
              <a:srgbClr val="000000"/>
            </a:innerShdw>
          </a:effectLst>
        </p:spPr>
      </p:pic>
      <p:pic>
        <p:nvPicPr>
          <p:cNvPr id="1843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7363"/>
          <a:stretch/>
        </p:blipFill>
        <p:spPr bwMode="auto">
          <a:xfrm>
            <a:off x="3276600" y="2133599"/>
            <a:ext cx="5486400" cy="434292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304800" y="5410200"/>
            <a:ext cx="2514600" cy="400110"/>
          </a:xfrm>
          <a:prstGeom prst="rect">
            <a:avLst/>
          </a:prstGeom>
          <a:noFill/>
        </p:spPr>
        <p:txBody>
          <a:bodyPr wrap="square" rtlCol="0">
            <a:spAutoFit/>
          </a:bodyPr>
          <a:lstStyle/>
          <a:p>
            <a:pPr algn="ctr"/>
            <a:r>
              <a:rPr lang="en-US" sz="2000" dirty="0" smtClean="0">
                <a:latin typeface="Franklin Gothic Medium" pitchFamily="34" charset="0"/>
              </a:rPr>
              <a:t>Shri </a:t>
            </a:r>
            <a:r>
              <a:rPr lang="en-US" sz="2000" dirty="0" err="1" smtClean="0">
                <a:latin typeface="Franklin Gothic Medium" pitchFamily="34" charset="0"/>
              </a:rPr>
              <a:t>Manyank</a:t>
            </a:r>
            <a:r>
              <a:rPr lang="en-US" sz="2000" dirty="0" smtClean="0">
                <a:latin typeface="Franklin Gothic Medium" pitchFamily="34" charset="0"/>
              </a:rPr>
              <a:t> </a:t>
            </a:r>
            <a:r>
              <a:rPr lang="en-US" sz="2000" dirty="0" err="1" smtClean="0">
                <a:latin typeface="Franklin Gothic Medium" pitchFamily="34" charset="0"/>
              </a:rPr>
              <a:t>Singhi</a:t>
            </a:r>
            <a:r>
              <a:rPr lang="en-US" sz="2000" dirty="0" smtClean="0">
                <a:latin typeface="Franklin Gothic Medium" pitchFamily="34" charset="0"/>
              </a:rPr>
              <a:t> </a:t>
            </a:r>
            <a:endParaRPr lang="en-US" sz="2000" dirty="0">
              <a:latin typeface="Franklin Gothic Medium" pitchFamily="34" charset="0"/>
            </a:endParaRPr>
          </a:p>
        </p:txBody>
      </p:sp>
    </p:spTree>
    <p:extLst>
      <p:ext uri="{BB962C8B-B14F-4D97-AF65-F5344CB8AC3E}">
        <p14:creationId xmlns:p14="http://schemas.microsoft.com/office/powerpoint/2010/main" val="496106910"/>
      </p:ext>
    </p:extLst>
  </p:cSld>
  <p:clrMapOvr>
    <a:masterClrMapping/>
  </p:clrMapOvr>
  <p:transition advClick="0" advTm="6000">
    <p:wheel spokes="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IN" b="1" dirty="0" err="1" smtClean="0">
                <a:latin typeface="Franklin Gothic Medium" pitchFamily="34" charset="0"/>
              </a:rPr>
              <a:t>Medipulse</a:t>
            </a:r>
            <a:r>
              <a:rPr lang="en-IN" b="1" dirty="0" smtClean="0">
                <a:latin typeface="Franklin Gothic Medium" pitchFamily="34" charset="0"/>
              </a:rPr>
              <a:t> </a:t>
            </a:r>
            <a:r>
              <a:rPr lang="en-IN" b="1" dirty="0">
                <a:latin typeface="Franklin Gothic Medium" pitchFamily="34" charset="0"/>
              </a:rPr>
              <a:t>Hospital</a:t>
            </a:r>
            <a:endParaRPr lang="en-US" b="1" dirty="0">
              <a:latin typeface="Franklin Gothic Medium" pitchFamily="34" charset="0"/>
            </a:endParaRPr>
          </a:p>
        </p:txBody>
      </p:sp>
      <p:sp>
        <p:nvSpPr>
          <p:cNvPr id="3" name="Content Placeholder 2"/>
          <p:cNvSpPr>
            <a:spLocks noGrp="1"/>
          </p:cNvSpPr>
          <p:nvPr>
            <p:ph idx="1"/>
          </p:nvPr>
        </p:nvSpPr>
        <p:spPr>
          <a:xfrm>
            <a:off x="304800" y="2057400"/>
            <a:ext cx="8610600" cy="4648200"/>
          </a:xfrm>
        </p:spPr>
        <p:txBody>
          <a:bodyPr>
            <a:normAutofit fontScale="92500" lnSpcReduction="10000"/>
          </a:bodyPr>
          <a:lstStyle/>
          <a:p>
            <a:pPr marL="0" indent="0" algn="just">
              <a:buNone/>
            </a:pPr>
            <a:r>
              <a:rPr lang="en-IN" dirty="0" err="1">
                <a:latin typeface="Franklin Gothic Medium" pitchFamily="34" charset="0"/>
              </a:rPr>
              <a:t>Medipulse</a:t>
            </a:r>
            <a:r>
              <a:rPr lang="en-IN" dirty="0">
                <a:latin typeface="Franklin Gothic Medium" pitchFamily="34" charset="0"/>
              </a:rPr>
              <a:t> Hospital is a 300—bed tertiary care healthcare facility in Jodhpur.  It is the first hospital to get accredited under NABH, the highest accreditation for a healthcare facility in Rajasthan.  </a:t>
            </a:r>
            <a:r>
              <a:rPr lang="en-IN" dirty="0" err="1">
                <a:latin typeface="Franklin Gothic Medium" pitchFamily="34" charset="0"/>
              </a:rPr>
              <a:t>Medipulse</a:t>
            </a:r>
            <a:r>
              <a:rPr lang="en-IN" dirty="0">
                <a:latin typeface="Franklin Gothic Medium" pitchFamily="34" charset="0"/>
              </a:rPr>
              <a:t> provides diagnostics, medical &amp; surgical treatment and has 65 Intensive &amp; Critical Care Beds, 8 Modular Operation </a:t>
            </a:r>
            <a:r>
              <a:rPr lang="en-IN" dirty="0" err="1">
                <a:latin typeface="Franklin Gothic Medium" pitchFamily="34" charset="0"/>
              </a:rPr>
              <a:t>Theaters</a:t>
            </a:r>
            <a:r>
              <a:rPr lang="en-IN" dirty="0">
                <a:latin typeface="Franklin Gothic Medium" pitchFamily="34" charset="0"/>
              </a:rPr>
              <a:t>, Cardiac Catheterisation Laboratory, Pathology services, Radiology and Imaging solutions, Nuclear Medicine and Emergency services including trauma.  </a:t>
            </a:r>
            <a:endParaRPr lang="en-US" dirty="0">
              <a:latin typeface="Franklin Gothic Medium" pitchFamily="34" charset="0"/>
            </a:endParaRPr>
          </a:p>
          <a:p>
            <a:pPr marL="0" indent="0" algn="just">
              <a:buNone/>
            </a:pPr>
            <a:endParaRPr lang="en-US" dirty="0">
              <a:latin typeface="Franklin Gothic Medium" pitchFamily="34" charset="0"/>
            </a:endParaRPr>
          </a:p>
        </p:txBody>
      </p:sp>
    </p:spTree>
    <p:extLst>
      <p:ext uri="{BB962C8B-B14F-4D97-AF65-F5344CB8AC3E}">
        <p14:creationId xmlns:p14="http://schemas.microsoft.com/office/powerpoint/2010/main" val="2000969244"/>
      </p:ext>
    </p:extLst>
  </p:cSld>
  <p:clrMapOvr>
    <a:masterClrMapping/>
  </p:clrMapOvr>
  <p:transition advClick="0" advTm="6000">
    <p:wheel spokes="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Home Designers</a:t>
            </a:r>
            <a:endParaRPr lang="en-US" b="1" dirty="0">
              <a:latin typeface="Franklin Gothic Medium" pitchFamily="34" charset="0"/>
            </a:endParaRPr>
          </a:p>
        </p:txBody>
      </p:sp>
      <p:pic>
        <p:nvPicPr>
          <p:cNvPr id="20482" name="Picture 2" descr="C:\Users\i3\Documents\COSIDICI AWARDS\AWARDS-2022\AWARDEES\RIICO\Home Designers\WhatsApp Image 2022-11-04 at 19.03.04.jpe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209800"/>
            <a:ext cx="2286000" cy="272288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483" name="Picture 3" descr="C:\Users\i3\Documents\COSIDICI AWARDS\AWARDS-2022\AWARDEES\RIICO\Home Designers\WhatsApp Image 2022-11-04 at 19.02.47 (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209800"/>
            <a:ext cx="5791200" cy="44577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5105400"/>
            <a:ext cx="2286000" cy="430887"/>
          </a:xfrm>
          <a:prstGeom prst="rect">
            <a:avLst/>
          </a:prstGeom>
          <a:noFill/>
        </p:spPr>
        <p:txBody>
          <a:bodyPr wrap="square" rtlCol="0">
            <a:spAutoFit/>
          </a:bodyPr>
          <a:lstStyle/>
          <a:p>
            <a:pPr algn="ctr"/>
            <a:r>
              <a:rPr lang="en-IN" sz="2200" dirty="0">
                <a:latin typeface="Franklin Gothic Medium" pitchFamily="34" charset="0"/>
              </a:rPr>
              <a:t>Shri Ajay Sharma</a:t>
            </a:r>
            <a:endParaRPr lang="en-US" sz="2200" dirty="0"/>
          </a:p>
        </p:txBody>
      </p:sp>
    </p:spTree>
    <p:extLst>
      <p:ext uri="{BB962C8B-B14F-4D97-AF65-F5344CB8AC3E}">
        <p14:creationId xmlns:p14="http://schemas.microsoft.com/office/powerpoint/2010/main" val="2261753485"/>
      </p:ext>
    </p:extLst>
  </p:cSld>
  <p:clrMapOvr>
    <a:masterClrMapping/>
  </p:clrMapOvr>
  <p:transition advClick="0" advTm="6000">
    <p:wheel spokes="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Home Designers</a:t>
            </a:r>
            <a:endParaRPr lang="en-US" b="1" dirty="0">
              <a:latin typeface="Franklin Gothic Medium" pitchFamily="34" charset="0"/>
            </a:endParaRPr>
          </a:p>
        </p:txBody>
      </p:sp>
      <p:sp>
        <p:nvSpPr>
          <p:cNvPr id="3" name="Content Placeholder 2"/>
          <p:cNvSpPr>
            <a:spLocks noGrp="1"/>
          </p:cNvSpPr>
          <p:nvPr>
            <p:ph idx="1"/>
          </p:nvPr>
        </p:nvSpPr>
        <p:spPr>
          <a:xfrm>
            <a:off x="304800" y="2209800"/>
            <a:ext cx="8610600" cy="4495800"/>
          </a:xfrm>
        </p:spPr>
        <p:txBody>
          <a:bodyPr>
            <a:normAutofit fontScale="77500" lnSpcReduction="20000"/>
          </a:bodyPr>
          <a:lstStyle/>
          <a:p>
            <a:pPr marL="0" indent="0" algn="just">
              <a:buNone/>
            </a:pPr>
            <a:r>
              <a:rPr lang="en-IN" dirty="0">
                <a:latin typeface="Franklin Gothic Medium" pitchFamily="34" charset="0"/>
              </a:rPr>
              <a:t>M/s Home Designers is a SMETA (SEDEX) audited Factory established in 2010, having a complete setup of imported wood working machines and in-house manufacturing setup of iron handicrafts from the scrap of shafts, bearings, cranks and other scrap materials. The unit is one of the fastest growing </a:t>
            </a:r>
            <a:r>
              <a:rPr lang="en-IN" dirty="0" smtClean="0">
                <a:latin typeface="Franklin Gothic Medium" pitchFamily="34" charset="0"/>
              </a:rPr>
              <a:t>companies </a:t>
            </a:r>
            <a:r>
              <a:rPr lang="en-IN" dirty="0">
                <a:latin typeface="Franklin Gothic Medium" pitchFamily="34" charset="0"/>
              </a:rPr>
              <a:t>exporting products </a:t>
            </a:r>
            <a:r>
              <a:rPr lang="en-IN" dirty="0" smtClean="0">
                <a:latin typeface="Franklin Gothic Medium" pitchFamily="34" charset="0"/>
              </a:rPr>
              <a:t>comprising of </a:t>
            </a:r>
            <a:r>
              <a:rPr lang="en-IN" dirty="0">
                <a:latin typeface="Franklin Gothic Medium" pitchFamily="34" charset="0"/>
              </a:rPr>
              <a:t>wooden furniture, metal furniture, marble furniture, Lamps, industrial furniture, home furnishings etc. to customers in Europe, Australia, Japan, Middle East Countries, &amp; US.  Shri Ajay Sharma has started his product line with the tag </a:t>
            </a:r>
            <a:r>
              <a:rPr lang="en-IN" dirty="0" err="1">
                <a:latin typeface="Franklin Gothic Medium" pitchFamily="34" charset="0"/>
              </a:rPr>
              <a:t>Kabad</a:t>
            </a:r>
            <a:r>
              <a:rPr lang="en-IN" dirty="0">
                <a:latin typeface="Franklin Gothic Medium" pitchFamily="34" charset="0"/>
              </a:rPr>
              <a:t> Se </a:t>
            </a:r>
            <a:r>
              <a:rPr lang="en-IN" dirty="0" err="1">
                <a:latin typeface="Franklin Gothic Medium" pitchFamily="34" charset="0"/>
              </a:rPr>
              <a:t>Jugad</a:t>
            </a:r>
            <a:r>
              <a:rPr lang="en-IN" dirty="0">
                <a:latin typeface="Franklin Gothic Medium" pitchFamily="34" charset="0"/>
              </a:rPr>
              <a:t> and has been awarded by the Rajasthan Government for Innovative Entrepreneurship in saving environment category for the year 2020.  In addition he has won many awards over the years in various conclaves</a:t>
            </a:r>
            <a:r>
              <a:rPr lang="en-IN" dirty="0" smtClean="0">
                <a:latin typeface="Franklin Gothic Medium" pitchFamily="34" charset="0"/>
              </a:rPr>
              <a:t>.</a:t>
            </a:r>
            <a:endParaRPr lang="en-US" dirty="0">
              <a:latin typeface="Franklin Gothic Medium" pitchFamily="34" charset="0"/>
            </a:endParaRPr>
          </a:p>
        </p:txBody>
      </p:sp>
    </p:spTree>
    <p:extLst>
      <p:ext uri="{BB962C8B-B14F-4D97-AF65-F5344CB8AC3E}">
        <p14:creationId xmlns:p14="http://schemas.microsoft.com/office/powerpoint/2010/main" val="2651841410"/>
      </p:ext>
    </p:extLst>
  </p:cSld>
  <p:clrMapOvr>
    <a:masterClrMapping/>
  </p:clrMapOvr>
  <p:transition advClick="0" advTm="6000">
    <p:wheel spokes="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sz="4000" b="1" dirty="0" smtClean="0">
                <a:latin typeface="Franklin Gothic Medium" pitchFamily="34" charset="0"/>
              </a:rPr>
              <a:t>M/s </a:t>
            </a:r>
            <a:r>
              <a:rPr lang="en-IN" sz="4000" b="1" dirty="0">
                <a:latin typeface="Franklin Gothic Medium" pitchFamily="34" charset="0"/>
              </a:rPr>
              <a:t>Elite Arts and Crafts</a:t>
            </a:r>
            <a:endParaRPr lang="en-US" sz="4000" b="1" dirty="0">
              <a:latin typeface="Franklin Gothic Medium" pitchFamily="34" charset="0"/>
            </a:endParaRPr>
          </a:p>
        </p:txBody>
      </p:sp>
      <p:sp>
        <p:nvSpPr>
          <p:cNvPr id="3" name="Content Placeholder 2"/>
          <p:cNvSpPr>
            <a:spLocks noGrp="1"/>
          </p:cNvSpPr>
          <p:nvPr>
            <p:ph idx="1"/>
          </p:nvPr>
        </p:nvSpPr>
        <p:spPr>
          <a:xfrm>
            <a:off x="304800" y="1874837"/>
            <a:ext cx="8610600" cy="4830763"/>
          </a:xfrm>
        </p:spPr>
        <p:txBody>
          <a:bodyPr/>
          <a:lstStyle/>
          <a:p>
            <a:pPr marL="0" indent="0">
              <a:buNone/>
            </a:pPr>
            <a:r>
              <a:rPr lang="en-US" dirty="0"/>
              <a:t/>
            </a:r>
            <a:br>
              <a:rPr lang="en-US" dirty="0"/>
            </a:br>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057400"/>
            <a:ext cx="2438400" cy="298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5425" t="25294" r="7125" b="29019"/>
          <a:stretch/>
        </p:blipFill>
        <p:spPr bwMode="auto">
          <a:xfrm>
            <a:off x="3810000" y="3962400"/>
            <a:ext cx="5097780" cy="2663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0350" y="1760220"/>
            <a:ext cx="2297430" cy="2297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6050" y="866775"/>
            <a:ext cx="409575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8600" y="4979313"/>
            <a:ext cx="2514600" cy="430887"/>
          </a:xfrm>
          <a:prstGeom prst="rect">
            <a:avLst/>
          </a:prstGeom>
          <a:noFill/>
        </p:spPr>
        <p:txBody>
          <a:bodyPr wrap="square" rtlCol="0">
            <a:spAutoFit/>
          </a:bodyPr>
          <a:lstStyle/>
          <a:p>
            <a:pPr algn="ctr"/>
            <a:r>
              <a:rPr lang="en-US" sz="2200" dirty="0" smtClean="0">
                <a:latin typeface="Franklin Gothic Medium" pitchFamily="34" charset="0"/>
              </a:rPr>
              <a:t>Shri Hitesh Lila </a:t>
            </a:r>
            <a:endParaRPr lang="en-US" sz="2200" dirty="0">
              <a:latin typeface="Franklin Gothic Medium" pitchFamily="34" charset="0"/>
            </a:endParaRPr>
          </a:p>
        </p:txBody>
      </p:sp>
    </p:spTree>
    <p:extLst>
      <p:ext uri="{BB962C8B-B14F-4D97-AF65-F5344CB8AC3E}">
        <p14:creationId xmlns:p14="http://schemas.microsoft.com/office/powerpoint/2010/main" val="3081783688"/>
      </p:ext>
    </p:extLst>
  </p:cSld>
  <p:clrMapOvr>
    <a:masterClrMapping/>
  </p:clrMapOvr>
  <p:transition advClick="0" advTm="6000">
    <p:wheel spokes="1"/>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sz="4000" b="1" dirty="0" smtClean="0">
                <a:latin typeface="Franklin Gothic Medium" pitchFamily="34" charset="0"/>
              </a:rPr>
              <a:t>M/s </a:t>
            </a:r>
            <a:r>
              <a:rPr lang="en-IN" sz="4000" b="1" dirty="0">
                <a:latin typeface="Franklin Gothic Medium" pitchFamily="34" charset="0"/>
              </a:rPr>
              <a:t>Elite Arts and Crafts</a:t>
            </a:r>
            <a:endParaRPr lang="en-US" sz="4000" b="1" dirty="0">
              <a:latin typeface="Franklin Gothic Medium" pitchFamily="34" charset="0"/>
            </a:endParaRPr>
          </a:p>
        </p:txBody>
      </p:sp>
      <p:sp>
        <p:nvSpPr>
          <p:cNvPr id="3" name="Content Placeholder 2"/>
          <p:cNvSpPr>
            <a:spLocks noGrp="1"/>
          </p:cNvSpPr>
          <p:nvPr>
            <p:ph idx="1"/>
          </p:nvPr>
        </p:nvSpPr>
        <p:spPr>
          <a:xfrm>
            <a:off x="304800" y="2057400"/>
            <a:ext cx="8610600" cy="4648200"/>
          </a:xfrm>
        </p:spPr>
        <p:txBody>
          <a:bodyPr>
            <a:noAutofit/>
          </a:bodyPr>
          <a:lstStyle/>
          <a:p>
            <a:pPr marL="0" indent="0" algn="just">
              <a:buNone/>
            </a:pPr>
            <a:r>
              <a:rPr lang="en-IN" sz="3100" dirty="0">
                <a:latin typeface="Franklin Gothic Medium" pitchFamily="34" charset="0"/>
              </a:rPr>
              <a:t>M/s Elite Arts &amp; </a:t>
            </a:r>
            <a:r>
              <a:rPr lang="en-IN" sz="3100" dirty="0" smtClean="0">
                <a:latin typeface="Franklin Gothic Medium" pitchFamily="34" charset="0"/>
              </a:rPr>
              <a:t>Crafts was </a:t>
            </a:r>
            <a:r>
              <a:rPr lang="en-IN" sz="3100" dirty="0">
                <a:latin typeface="Franklin Gothic Medium" pitchFamily="34" charset="0"/>
              </a:rPr>
              <a:t>established </a:t>
            </a:r>
            <a:r>
              <a:rPr lang="en-IN" sz="3100" dirty="0" smtClean="0">
                <a:latin typeface="Franklin Gothic Medium" pitchFamily="34" charset="0"/>
              </a:rPr>
              <a:t>by Shri Hitesh Lila in the year 2014.  The unit is one of </a:t>
            </a:r>
            <a:r>
              <a:rPr lang="en-IN" sz="3100" dirty="0">
                <a:latin typeface="Franklin Gothic Medium" pitchFamily="34" charset="0"/>
              </a:rPr>
              <a:t>the fastest rising Furniture </a:t>
            </a:r>
            <a:r>
              <a:rPr lang="en-IN" sz="3100" dirty="0" smtClean="0">
                <a:latin typeface="Franklin Gothic Medium" pitchFamily="34" charset="0"/>
              </a:rPr>
              <a:t>Companies in </a:t>
            </a:r>
            <a:r>
              <a:rPr lang="en-IN" sz="3100" dirty="0">
                <a:latin typeface="Franklin Gothic Medium" pitchFamily="34" charset="0"/>
              </a:rPr>
              <a:t>the Home Décor Space. The unit </a:t>
            </a:r>
            <a:r>
              <a:rPr lang="en-IN" sz="3100" dirty="0" smtClean="0">
                <a:latin typeface="Franklin Gothic Medium" pitchFamily="34" charset="0"/>
              </a:rPr>
              <a:t>has a team </a:t>
            </a:r>
            <a:r>
              <a:rPr lang="en-IN" sz="3100" dirty="0">
                <a:latin typeface="Franklin Gothic Medium" pitchFamily="34" charset="0"/>
              </a:rPr>
              <a:t>of skilled furniture experts </a:t>
            </a:r>
            <a:r>
              <a:rPr lang="en-IN" sz="3100" dirty="0" smtClean="0">
                <a:latin typeface="Franklin Gothic Medium" pitchFamily="34" charset="0"/>
              </a:rPr>
              <a:t>and </a:t>
            </a:r>
            <a:r>
              <a:rPr lang="en-IN" sz="3100" dirty="0">
                <a:latin typeface="Franklin Gothic Medium" pitchFamily="34" charset="0"/>
              </a:rPr>
              <a:t>provides </a:t>
            </a:r>
            <a:r>
              <a:rPr lang="en-IN" sz="3100" dirty="0" smtClean="0">
                <a:latin typeface="Franklin Gothic Medium" pitchFamily="34" charset="0"/>
              </a:rPr>
              <a:t>stylish</a:t>
            </a:r>
            <a:r>
              <a:rPr lang="en-IN" sz="3100" dirty="0">
                <a:latin typeface="Franklin Gothic Medium" pitchFamily="34" charset="0"/>
              </a:rPr>
              <a:t>, luxurious and affordable </a:t>
            </a:r>
            <a:r>
              <a:rPr lang="en-IN" sz="3100" dirty="0" smtClean="0">
                <a:latin typeface="Franklin Gothic Medium" pitchFamily="34" charset="0"/>
              </a:rPr>
              <a:t>furniture.  The company also exports  </a:t>
            </a:r>
            <a:r>
              <a:rPr lang="en-IN" sz="3100" dirty="0">
                <a:latin typeface="Franklin Gothic Medium" pitchFamily="34" charset="0"/>
              </a:rPr>
              <a:t>hardwood furniture </a:t>
            </a:r>
            <a:r>
              <a:rPr lang="en-IN" sz="3100" dirty="0" smtClean="0">
                <a:latin typeface="Franklin Gothic Medium" pitchFamily="34" charset="0"/>
              </a:rPr>
              <a:t>overseas. </a:t>
            </a:r>
            <a:r>
              <a:rPr lang="en-IN" sz="3100" dirty="0">
                <a:latin typeface="Franklin Gothic Medium" pitchFamily="34" charset="0"/>
              </a:rPr>
              <a:t>The unit is developing new innovations while keeping the costs effective and customer satisfaction as its main aim.  </a:t>
            </a:r>
            <a:endParaRPr lang="en-US" sz="3100" dirty="0">
              <a:latin typeface="Franklin Gothic Medium" pitchFamily="34" charset="0"/>
            </a:endParaRPr>
          </a:p>
        </p:txBody>
      </p:sp>
    </p:spTree>
    <p:extLst>
      <p:ext uri="{BB962C8B-B14F-4D97-AF65-F5344CB8AC3E}">
        <p14:creationId xmlns:p14="http://schemas.microsoft.com/office/powerpoint/2010/main" val="50279785"/>
      </p:ext>
    </p:extLst>
  </p:cSld>
  <p:clrMapOvr>
    <a:masterClrMapping/>
  </p:clrMapOvr>
  <p:transition advClick="0" advTm="6000">
    <p:wheel spokes="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Omi Industries</a:t>
            </a:r>
          </a:p>
        </p:txBody>
      </p:sp>
      <p:pic>
        <p:nvPicPr>
          <p:cNvPr id="1741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8446" t="10222" r="12538" b="8444"/>
          <a:stretch/>
        </p:blipFill>
        <p:spPr bwMode="auto">
          <a:xfrm>
            <a:off x="317166" y="3032759"/>
            <a:ext cx="1816434" cy="199644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74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858" t="6117" r="8775" b="8379"/>
          <a:stretch/>
        </p:blipFill>
        <p:spPr bwMode="auto">
          <a:xfrm>
            <a:off x="2438401" y="2286001"/>
            <a:ext cx="6324600" cy="4038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0" y="5105400"/>
            <a:ext cx="2362200" cy="430887"/>
          </a:xfrm>
          <a:prstGeom prst="rect">
            <a:avLst/>
          </a:prstGeom>
          <a:noFill/>
        </p:spPr>
        <p:txBody>
          <a:bodyPr wrap="square" rtlCol="0">
            <a:spAutoFit/>
          </a:bodyPr>
          <a:lstStyle/>
          <a:p>
            <a:pPr algn="ctr"/>
            <a:r>
              <a:rPr lang="en-IN" sz="2200" dirty="0" err="1">
                <a:latin typeface="Franklin Gothic Medium" pitchFamily="34" charset="0"/>
              </a:rPr>
              <a:t>Ms.</a:t>
            </a:r>
            <a:r>
              <a:rPr lang="en-IN" sz="2200" dirty="0">
                <a:latin typeface="Franklin Gothic Medium" pitchFamily="34" charset="0"/>
              </a:rPr>
              <a:t> </a:t>
            </a:r>
            <a:r>
              <a:rPr lang="en-IN" sz="2200" dirty="0" err="1">
                <a:latin typeface="Franklin Gothic Medium" pitchFamily="34" charset="0"/>
              </a:rPr>
              <a:t>Priya</a:t>
            </a:r>
            <a:r>
              <a:rPr lang="en-IN" sz="2200" dirty="0">
                <a:latin typeface="Franklin Gothic Medium" pitchFamily="34" charset="0"/>
              </a:rPr>
              <a:t> </a:t>
            </a:r>
            <a:r>
              <a:rPr lang="en-IN" sz="2200" dirty="0" err="1">
                <a:latin typeface="Franklin Gothic Medium" pitchFamily="34" charset="0"/>
              </a:rPr>
              <a:t>Ruhil</a:t>
            </a:r>
            <a:endParaRPr lang="en-US" sz="2200" dirty="0"/>
          </a:p>
        </p:txBody>
      </p:sp>
    </p:spTree>
    <p:extLst>
      <p:ext uri="{BB962C8B-B14F-4D97-AF65-F5344CB8AC3E}">
        <p14:creationId xmlns:p14="http://schemas.microsoft.com/office/powerpoint/2010/main" val="2704019598"/>
      </p:ext>
    </p:extLst>
  </p:cSld>
  <p:clrMapOvr>
    <a:masterClrMapping/>
  </p:clrMapOvr>
  <p:transition advClick="0" advTm="6000">
    <p:wheel spokes="1"/>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14478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Omi Industries</a:t>
            </a:r>
          </a:p>
        </p:txBody>
      </p:sp>
      <p:sp>
        <p:nvSpPr>
          <p:cNvPr id="3" name="Content Placeholder 2"/>
          <p:cNvSpPr>
            <a:spLocks noGrp="1"/>
          </p:cNvSpPr>
          <p:nvPr>
            <p:ph idx="1"/>
          </p:nvPr>
        </p:nvSpPr>
        <p:spPr>
          <a:xfrm>
            <a:off x="304800" y="2057400"/>
            <a:ext cx="8610600" cy="4648200"/>
          </a:xfrm>
        </p:spPr>
        <p:txBody>
          <a:bodyPr>
            <a:normAutofit/>
          </a:bodyPr>
          <a:lstStyle/>
          <a:p>
            <a:pPr marL="0" indent="0" algn="just">
              <a:buNone/>
            </a:pPr>
            <a:r>
              <a:rPr lang="en-IN" sz="3500" dirty="0">
                <a:latin typeface="Franklin Gothic Medium" pitchFamily="34" charset="0"/>
              </a:rPr>
              <a:t>M/s Omi Industries was established by </a:t>
            </a:r>
            <a:r>
              <a:rPr lang="en-IN" sz="3500" dirty="0" err="1">
                <a:latin typeface="Franklin Gothic Medium" pitchFamily="34" charset="0"/>
              </a:rPr>
              <a:t>Ms.</a:t>
            </a:r>
            <a:r>
              <a:rPr lang="en-IN" sz="3500" dirty="0">
                <a:latin typeface="Franklin Gothic Medium" pitchFamily="34" charset="0"/>
              </a:rPr>
              <a:t> </a:t>
            </a:r>
            <a:r>
              <a:rPr lang="en-IN" sz="3500" dirty="0" err="1">
                <a:latin typeface="Franklin Gothic Medium" pitchFamily="34" charset="0"/>
              </a:rPr>
              <a:t>Priya</a:t>
            </a:r>
            <a:r>
              <a:rPr lang="en-IN" sz="3500" dirty="0">
                <a:latin typeface="Franklin Gothic Medium" pitchFamily="34" charset="0"/>
              </a:rPr>
              <a:t> </a:t>
            </a:r>
            <a:r>
              <a:rPr lang="en-IN" sz="3500" dirty="0" err="1">
                <a:latin typeface="Franklin Gothic Medium" pitchFamily="34" charset="0"/>
              </a:rPr>
              <a:t>Ruhil</a:t>
            </a:r>
            <a:r>
              <a:rPr lang="en-IN" sz="3500" dirty="0">
                <a:latin typeface="Franklin Gothic Medium" pitchFamily="34" charset="0"/>
              </a:rPr>
              <a:t> in FY 2019 and has been supported by RIICO under its term lending program.  The firm is engaged in manufacture of corrugated boxes and achieved a turnover of Rs. 1.75 crores in FY 2021-22.  </a:t>
            </a:r>
            <a:r>
              <a:rPr lang="en-IN" sz="3500" dirty="0" err="1">
                <a:latin typeface="Franklin Gothic Medium" pitchFamily="34" charset="0"/>
              </a:rPr>
              <a:t>Ms.</a:t>
            </a:r>
            <a:r>
              <a:rPr lang="en-IN" sz="3500" dirty="0">
                <a:latin typeface="Franklin Gothic Medium" pitchFamily="34" charset="0"/>
              </a:rPr>
              <a:t> </a:t>
            </a:r>
            <a:r>
              <a:rPr lang="en-IN" sz="3500" dirty="0" err="1">
                <a:latin typeface="Franklin Gothic Medium" pitchFamily="34" charset="0"/>
              </a:rPr>
              <a:t>Priya</a:t>
            </a:r>
            <a:r>
              <a:rPr lang="en-IN" sz="3500" dirty="0">
                <a:latin typeface="Franklin Gothic Medium" pitchFamily="34" charset="0"/>
              </a:rPr>
              <a:t> </a:t>
            </a:r>
            <a:r>
              <a:rPr lang="en-IN" sz="3500" dirty="0" err="1">
                <a:latin typeface="Franklin Gothic Medium" pitchFamily="34" charset="0"/>
              </a:rPr>
              <a:t>Ruhil</a:t>
            </a:r>
            <a:r>
              <a:rPr lang="en-IN" sz="3500" dirty="0">
                <a:latin typeface="Franklin Gothic Medium" pitchFamily="34" charset="0"/>
              </a:rPr>
              <a:t> is being awarded as the “Best Woman Entrepreneur”. </a:t>
            </a:r>
            <a:endParaRPr lang="en-US" sz="3500" dirty="0">
              <a:latin typeface="Franklin Gothic Medium" pitchFamily="34" charset="0"/>
            </a:endParaRPr>
          </a:p>
          <a:p>
            <a:pPr marL="0" indent="0" algn="just">
              <a:buNone/>
            </a:pPr>
            <a:endParaRPr lang="en-US" sz="3500" dirty="0">
              <a:latin typeface="Franklin Gothic Medium" pitchFamily="34" charset="0"/>
            </a:endParaRPr>
          </a:p>
        </p:txBody>
      </p:sp>
    </p:spTree>
    <p:extLst>
      <p:ext uri="{BB962C8B-B14F-4D97-AF65-F5344CB8AC3E}">
        <p14:creationId xmlns:p14="http://schemas.microsoft.com/office/powerpoint/2010/main" val="1279827335"/>
      </p:ext>
    </p:extLst>
  </p:cSld>
  <p:clrMapOvr>
    <a:masterClrMapping/>
  </p:clrMapOvr>
  <p:transition advClick="0" advTm="6000">
    <p:wheel spokes="1"/>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JLC </a:t>
            </a:r>
            <a:r>
              <a:rPr lang="en-US" b="1" dirty="0" err="1">
                <a:latin typeface="Franklin Gothic Medium" pitchFamily="34" charset="0"/>
              </a:rPr>
              <a:t>Electromet</a:t>
            </a:r>
            <a:r>
              <a:rPr lang="en-US" b="1" dirty="0">
                <a:latin typeface="Franklin Gothic Medium" pitchFamily="34" charset="0"/>
              </a:rPr>
              <a:t> Pvt. Ltd.</a:t>
            </a:r>
          </a:p>
        </p:txBody>
      </p:sp>
      <p:pic>
        <p:nvPicPr>
          <p:cNvPr id="1536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4177" t="8309" r="9873" b="12270"/>
          <a:stretch/>
        </p:blipFill>
        <p:spPr bwMode="auto">
          <a:xfrm>
            <a:off x="822960" y="2731465"/>
            <a:ext cx="1844040" cy="252633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536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174" t="3468" r="3098" b="5806"/>
          <a:stretch/>
        </p:blipFill>
        <p:spPr bwMode="auto">
          <a:xfrm>
            <a:off x="3051810" y="2190750"/>
            <a:ext cx="5711190" cy="42862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609600" y="5345668"/>
            <a:ext cx="2286000" cy="430887"/>
          </a:xfrm>
          <a:prstGeom prst="rect">
            <a:avLst/>
          </a:prstGeom>
        </p:spPr>
        <p:txBody>
          <a:bodyPr wrap="square">
            <a:spAutoFit/>
          </a:bodyPr>
          <a:lstStyle/>
          <a:p>
            <a:pPr algn="ctr"/>
            <a:r>
              <a:rPr lang="en-IN" sz="2200" dirty="0">
                <a:latin typeface="Franklin Gothic Medium" pitchFamily="34" charset="0"/>
              </a:rPr>
              <a:t>Shri Kamal </a:t>
            </a:r>
            <a:r>
              <a:rPr lang="en-IN" sz="2200" dirty="0" err="1">
                <a:latin typeface="Franklin Gothic Medium" pitchFamily="34" charset="0"/>
              </a:rPr>
              <a:t>Baid</a:t>
            </a:r>
            <a:r>
              <a:rPr lang="en-IN" sz="2200" dirty="0">
                <a:latin typeface="Franklin Gothic Medium" pitchFamily="34" charset="0"/>
              </a:rPr>
              <a:t> </a:t>
            </a:r>
            <a:endParaRPr lang="en-US" sz="2200" dirty="0"/>
          </a:p>
        </p:txBody>
      </p:sp>
    </p:spTree>
    <p:extLst>
      <p:ext uri="{BB962C8B-B14F-4D97-AF65-F5344CB8AC3E}">
        <p14:creationId xmlns:p14="http://schemas.microsoft.com/office/powerpoint/2010/main" val="1740470288"/>
      </p:ext>
    </p:extLst>
  </p:cSld>
  <p:clrMapOvr>
    <a:masterClrMapping/>
  </p:clrMapOvr>
  <p:transition advClick="0" advTm="6000">
    <p:wheel spokes="1"/>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a:latin typeface="Franklin Gothic Medium" pitchFamily="34" charset="0"/>
              </a:rPr>
              <a:t>JLC </a:t>
            </a:r>
            <a:r>
              <a:rPr lang="en-US" b="1" dirty="0" err="1">
                <a:latin typeface="Franklin Gothic Medium" pitchFamily="34" charset="0"/>
              </a:rPr>
              <a:t>Electromet</a:t>
            </a:r>
            <a:r>
              <a:rPr lang="en-US" b="1" dirty="0">
                <a:latin typeface="Franklin Gothic Medium" pitchFamily="34" charset="0"/>
              </a:rPr>
              <a:t> Pvt. Ltd.</a:t>
            </a:r>
          </a:p>
        </p:txBody>
      </p:sp>
      <p:sp>
        <p:nvSpPr>
          <p:cNvPr id="3" name="Content Placeholder 2"/>
          <p:cNvSpPr>
            <a:spLocks noGrp="1"/>
          </p:cNvSpPr>
          <p:nvPr>
            <p:ph idx="1"/>
          </p:nvPr>
        </p:nvSpPr>
        <p:spPr>
          <a:xfrm>
            <a:off x="304800" y="1981200"/>
            <a:ext cx="8610600" cy="4572000"/>
          </a:xfrm>
        </p:spPr>
        <p:txBody>
          <a:bodyPr>
            <a:noAutofit/>
          </a:bodyPr>
          <a:lstStyle/>
          <a:p>
            <a:pPr marL="0" indent="0" algn="just">
              <a:buNone/>
            </a:pPr>
            <a:r>
              <a:rPr lang="en-IN" sz="2200" dirty="0">
                <a:latin typeface="Franklin Gothic Medium" pitchFamily="34" charset="0"/>
              </a:rPr>
              <a:t>M/s JLC </a:t>
            </a:r>
            <a:r>
              <a:rPr lang="en-IN" sz="2200" dirty="0" err="1">
                <a:latin typeface="Franklin Gothic Medium" pitchFamily="34" charset="0"/>
              </a:rPr>
              <a:t>Electromet</a:t>
            </a:r>
            <a:r>
              <a:rPr lang="en-IN" sz="2200" dirty="0">
                <a:latin typeface="Franklin Gothic Medium" pitchFamily="34" charset="0"/>
              </a:rPr>
              <a:t> </a:t>
            </a:r>
            <a:r>
              <a:rPr lang="en-IN" sz="2200" dirty="0" err="1">
                <a:latin typeface="Franklin Gothic Medium" pitchFamily="34" charset="0"/>
              </a:rPr>
              <a:t>Pvt.</a:t>
            </a:r>
            <a:r>
              <a:rPr lang="en-IN" sz="2200" dirty="0">
                <a:latin typeface="Franklin Gothic Medium" pitchFamily="34" charset="0"/>
              </a:rPr>
              <a:t> Ltd. was established by Shri Kamal </a:t>
            </a:r>
            <a:r>
              <a:rPr lang="en-IN" sz="2200" dirty="0" err="1">
                <a:latin typeface="Franklin Gothic Medium" pitchFamily="34" charset="0"/>
              </a:rPr>
              <a:t>Baid</a:t>
            </a:r>
            <a:r>
              <a:rPr lang="en-IN" sz="2200" dirty="0">
                <a:latin typeface="Franklin Gothic Medium" pitchFamily="34" charset="0"/>
              </a:rPr>
              <a:t> and is a leading manufacturer of wires, strips bars and ribbon forms from Nickel based alloys.  The unit </a:t>
            </a:r>
            <a:r>
              <a:rPr lang="en-IN" sz="2200" dirty="0" smtClean="0">
                <a:latin typeface="Franklin Gothic Medium" pitchFamily="34" charset="0"/>
              </a:rPr>
              <a:t>has a </a:t>
            </a:r>
            <a:r>
              <a:rPr lang="en-IN" sz="2200" dirty="0">
                <a:latin typeface="Franklin Gothic Medium" pitchFamily="34" charset="0"/>
              </a:rPr>
              <a:t>number of ancillaries and hundreds of employees.  It exports to over 50 countries like Japan, USA, France, Brazil, Germany etc.  Its products are used for applications like welding, electrical resistance heating, automotive, thermocouple, lighting, glass-to-metal seals, electronics, space and instrumentation. Most of its products are import substitutes and developed-in house by the engineers and scientists of the company.  The unit has been given awards regularly for many years for export performance from EEPC </a:t>
            </a:r>
            <a:r>
              <a:rPr lang="en-IN" sz="2200" dirty="0" err="1">
                <a:latin typeface="Franklin Gothic Medium" pitchFamily="34" charset="0"/>
              </a:rPr>
              <a:t>lndia</a:t>
            </a:r>
            <a:r>
              <a:rPr lang="en-IN" sz="2200" dirty="0">
                <a:latin typeface="Franklin Gothic Medium" pitchFamily="34" charset="0"/>
              </a:rPr>
              <a:t>.  Its sister company has also received an award from the President of India.    The company has obtained ISO 9001:2015 and IATF 16949 certification.</a:t>
            </a:r>
            <a:endParaRPr lang="en-US" sz="2200" dirty="0">
              <a:latin typeface="Franklin Gothic Medium" pitchFamily="34" charset="0"/>
            </a:endParaRPr>
          </a:p>
          <a:p>
            <a:pPr marL="0" indent="0" algn="just">
              <a:buNone/>
            </a:pPr>
            <a:endParaRPr lang="en-US" sz="2300" dirty="0">
              <a:latin typeface="Franklin Gothic Medium" pitchFamily="34" charset="0"/>
            </a:endParaRPr>
          </a:p>
        </p:txBody>
      </p:sp>
    </p:spTree>
    <p:extLst>
      <p:ext uri="{BB962C8B-B14F-4D97-AF65-F5344CB8AC3E}">
        <p14:creationId xmlns:p14="http://schemas.microsoft.com/office/powerpoint/2010/main" val="234266835"/>
      </p:ext>
    </p:extLst>
  </p:cSld>
  <p:clrMapOvr>
    <a:masterClrMapping/>
  </p:clrMapOvr>
  <p:transition advClick="0" advTm="6000">
    <p:wheel spokes="1"/>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Aman</a:t>
            </a:r>
            <a:r>
              <a:rPr lang="en-US" b="1" dirty="0">
                <a:latin typeface="Franklin Gothic Medium" pitchFamily="34" charset="0"/>
              </a:rPr>
              <a:t> Exports International</a:t>
            </a:r>
          </a:p>
        </p:txBody>
      </p:sp>
      <p:pic>
        <p:nvPicPr>
          <p:cNvPr id="1945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4905" t="11449" r="12745" b="10789"/>
          <a:stretch/>
        </p:blipFill>
        <p:spPr bwMode="auto">
          <a:xfrm>
            <a:off x="453390" y="2437950"/>
            <a:ext cx="2061210" cy="281985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945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294" t="4824" r="4412" b="7807"/>
          <a:stretch/>
        </p:blipFill>
        <p:spPr bwMode="auto">
          <a:xfrm>
            <a:off x="2846070" y="2438400"/>
            <a:ext cx="5916930" cy="40386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76200" y="5334000"/>
            <a:ext cx="2667000" cy="769441"/>
          </a:xfrm>
          <a:prstGeom prst="rect">
            <a:avLst/>
          </a:prstGeom>
          <a:noFill/>
        </p:spPr>
        <p:txBody>
          <a:bodyPr wrap="square" rtlCol="0">
            <a:spAutoFit/>
          </a:bodyPr>
          <a:lstStyle/>
          <a:p>
            <a:pPr algn="ctr"/>
            <a:r>
              <a:rPr lang="en-IN" sz="2200" dirty="0">
                <a:latin typeface="Franklin Gothic Medium" pitchFamily="34" charset="0"/>
              </a:rPr>
              <a:t>Shri Suresh Kumar </a:t>
            </a:r>
            <a:r>
              <a:rPr lang="en-IN" sz="2200" dirty="0" err="1">
                <a:latin typeface="Franklin Gothic Medium" pitchFamily="34" charset="0"/>
              </a:rPr>
              <a:t>Agrawal</a:t>
            </a:r>
            <a:endParaRPr lang="en-US" sz="2200" dirty="0"/>
          </a:p>
        </p:txBody>
      </p:sp>
    </p:spTree>
    <p:extLst>
      <p:ext uri="{BB962C8B-B14F-4D97-AF65-F5344CB8AC3E}">
        <p14:creationId xmlns:p14="http://schemas.microsoft.com/office/powerpoint/2010/main" val="3401704646"/>
      </p:ext>
    </p:extLst>
  </p:cSld>
  <p:clrMapOvr>
    <a:masterClrMapping/>
  </p:clrMapOvr>
  <p:transition advClick="0" advTm="6000">
    <p:wheel spokes="1"/>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600200"/>
          </a:xfrm>
        </p:spPr>
        <p:txBody>
          <a:bodyPr>
            <a:normAutofit fontScale="90000"/>
          </a:bodyPr>
          <a:lstStyle/>
          <a:p>
            <a:r>
              <a:rPr lang="en-US" sz="3600" b="1" dirty="0">
                <a:latin typeface="Franklin Gothic Medium" pitchFamily="34" charset="0"/>
              </a:rPr>
              <a:t>Rajasthan State Industrial Development &amp; Investment Corp. Ltd. {RIICO}, </a:t>
            </a:r>
            <a:r>
              <a:rPr lang="en-US" sz="3600" b="1" dirty="0" smtClean="0">
                <a:latin typeface="Franklin Gothic Medium" pitchFamily="34" charset="0"/>
              </a:rPr>
              <a:t>Jaipur</a:t>
            </a:r>
            <a:br>
              <a:rPr lang="en-US" sz="3600" b="1" dirty="0" smtClean="0">
                <a:latin typeface="Franklin Gothic Medium" pitchFamily="34" charset="0"/>
              </a:rPr>
            </a:br>
            <a:r>
              <a:rPr lang="en-US" sz="3200" cap="none" dirty="0" smtClean="0">
                <a:solidFill>
                  <a:schemeClr val="tx1"/>
                </a:solidFill>
                <a:latin typeface="Franklin Gothic Medium" pitchFamily="34" charset="0"/>
              </a:rPr>
              <a:t/>
            </a:r>
            <a:br>
              <a:rPr lang="en-US" sz="3200" cap="none" dirty="0" smtClean="0">
                <a:solidFill>
                  <a:schemeClr val="tx1"/>
                </a:solidFill>
                <a:latin typeface="Franklin Gothic Medium" pitchFamily="34" charset="0"/>
              </a:rPr>
            </a:br>
            <a:r>
              <a:rPr lang="en-US" b="1" dirty="0" smtClean="0">
                <a:latin typeface="Franklin Gothic Medium" pitchFamily="34" charset="0"/>
              </a:rPr>
              <a:t>M/s </a:t>
            </a:r>
            <a:r>
              <a:rPr lang="en-US" b="1" dirty="0" err="1">
                <a:latin typeface="Franklin Gothic Medium" pitchFamily="34" charset="0"/>
              </a:rPr>
              <a:t>Aman</a:t>
            </a:r>
            <a:r>
              <a:rPr lang="en-US" b="1" dirty="0">
                <a:latin typeface="Franklin Gothic Medium" pitchFamily="34" charset="0"/>
              </a:rPr>
              <a:t> Exports International</a:t>
            </a:r>
          </a:p>
        </p:txBody>
      </p:sp>
      <p:sp>
        <p:nvSpPr>
          <p:cNvPr id="3" name="Content Placeholder 2"/>
          <p:cNvSpPr>
            <a:spLocks noGrp="1"/>
          </p:cNvSpPr>
          <p:nvPr>
            <p:ph idx="1"/>
          </p:nvPr>
        </p:nvSpPr>
        <p:spPr>
          <a:xfrm>
            <a:off x="304800" y="2057400"/>
            <a:ext cx="8610600" cy="4648200"/>
          </a:xfrm>
        </p:spPr>
        <p:txBody>
          <a:bodyPr>
            <a:normAutofit lnSpcReduction="10000"/>
          </a:bodyPr>
          <a:lstStyle/>
          <a:p>
            <a:pPr marL="0" indent="0" algn="just">
              <a:buNone/>
            </a:pPr>
            <a:r>
              <a:rPr lang="en-IN" dirty="0">
                <a:latin typeface="Franklin Gothic Medium" pitchFamily="34" charset="0"/>
              </a:rPr>
              <a:t>M/s </a:t>
            </a:r>
            <a:r>
              <a:rPr lang="en-IN" dirty="0" err="1">
                <a:latin typeface="Franklin Gothic Medium" pitchFamily="34" charset="0"/>
              </a:rPr>
              <a:t>Aman</a:t>
            </a:r>
            <a:r>
              <a:rPr lang="en-IN" dirty="0">
                <a:latin typeface="Franklin Gothic Medium" pitchFamily="34" charset="0"/>
              </a:rPr>
              <a:t> Exports International (AEI), was established by Shri Suresh Kumar </a:t>
            </a:r>
            <a:r>
              <a:rPr lang="en-IN" dirty="0" err="1">
                <a:latin typeface="Franklin Gothic Medium" pitchFamily="34" charset="0"/>
              </a:rPr>
              <a:t>Agrawal</a:t>
            </a:r>
            <a:r>
              <a:rPr lang="en-IN" dirty="0">
                <a:latin typeface="Franklin Gothic Medium" pitchFamily="34" charset="0"/>
              </a:rPr>
              <a:t> with support from RIICO under its Term Lending programme.  The unit is engaged in manufacture and export of high fashion apparels for women and kids since the last 16 years and exports to USA, UK, Russia, Turkey, Brazil, Argentina, Middle East, Spain, Australia and number of other countries.  It is being awarded as the “Best Exporting Unit”.</a:t>
            </a:r>
            <a:endParaRPr lang="en-US" dirty="0">
              <a:latin typeface="Franklin Gothic Medium" pitchFamily="34" charset="0"/>
            </a:endParaRPr>
          </a:p>
        </p:txBody>
      </p:sp>
    </p:spTree>
    <p:extLst>
      <p:ext uri="{BB962C8B-B14F-4D97-AF65-F5344CB8AC3E}">
        <p14:creationId xmlns:p14="http://schemas.microsoft.com/office/powerpoint/2010/main" val="1581929029"/>
      </p:ext>
    </p:extLst>
  </p:cSld>
  <p:clrMapOvr>
    <a:masterClrMapping/>
  </p:clrMapOvr>
  <p:transition advClick="0" advTm="6000">
    <p:wheel spokes="1"/>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752600"/>
          </a:xfrm>
        </p:spPr>
        <p:txBody>
          <a:bodyPr>
            <a:normAutofit fontScale="90000"/>
          </a:bodyPr>
          <a:lstStyle/>
          <a:p>
            <a:r>
              <a:rPr lang="en-US" sz="3700" b="1" dirty="0" smtClean="0">
                <a:latin typeface="Franklin Gothic Medium" pitchFamily="34" charset="0"/>
              </a:rPr>
              <a:t>Madhya Pradesh Financial Corp. {MPFC</a:t>
            </a:r>
            <a:r>
              <a:rPr lang="en-US" sz="3700" b="1" dirty="0">
                <a:latin typeface="Franklin Gothic Medium" pitchFamily="34" charset="0"/>
              </a:rPr>
              <a:t>}, </a:t>
            </a:r>
            <a:r>
              <a:rPr lang="en-US" sz="3700" b="1" dirty="0" smtClean="0">
                <a:latin typeface="Franklin Gothic Medium" pitchFamily="34" charset="0"/>
              </a:rPr>
              <a:t>Indore</a:t>
            </a:r>
            <a:r>
              <a:rPr lang="en-US" b="1" dirty="0">
                <a:latin typeface="Franklin Gothic Medium" pitchFamily="34" charset="0"/>
              </a:rPr>
              <a:t/>
            </a:r>
            <a:br>
              <a:rPr lang="en-US" b="1" dirty="0">
                <a:latin typeface="Franklin Gothic Medium" pitchFamily="34" charset="0"/>
              </a:rPr>
            </a:br>
            <a:r>
              <a:rPr lang="en-US" sz="3600" b="1" dirty="0">
                <a:latin typeface="Franklin Gothic Medium" pitchFamily="34" charset="0"/>
              </a:rPr>
              <a:t>   </a:t>
            </a:r>
            <a:r>
              <a:rPr lang="en-US" sz="3600" dirty="0">
                <a:latin typeface="Franklin Gothic Medium" pitchFamily="34" charset="0"/>
              </a:rPr>
              <a:t/>
            </a:r>
            <a:br>
              <a:rPr lang="en-US" sz="3600" dirty="0">
                <a:latin typeface="Franklin Gothic Medium" pitchFamily="34" charset="0"/>
              </a:rPr>
            </a:br>
            <a:r>
              <a:rPr lang="en-IN" b="1" dirty="0">
                <a:latin typeface="Franklin Gothic Medium" pitchFamily="34" charset="0"/>
              </a:rPr>
              <a:t>M/s </a:t>
            </a:r>
            <a:r>
              <a:rPr lang="en-IN" b="1" dirty="0" err="1">
                <a:latin typeface="Franklin Gothic Medium" pitchFamily="34" charset="0"/>
              </a:rPr>
              <a:t>Nivo</a:t>
            </a:r>
            <a:r>
              <a:rPr lang="en-IN" b="1" dirty="0">
                <a:latin typeface="Franklin Gothic Medium" pitchFamily="34" charset="0"/>
              </a:rPr>
              <a:t> Controls </a:t>
            </a:r>
            <a:r>
              <a:rPr lang="en-IN" b="1" dirty="0" err="1">
                <a:latin typeface="Franklin Gothic Medium" pitchFamily="34" charset="0"/>
              </a:rPr>
              <a:t>Pvt.</a:t>
            </a:r>
            <a:r>
              <a:rPr lang="en-IN" b="1" dirty="0">
                <a:latin typeface="Franklin Gothic Medium" pitchFamily="34" charset="0"/>
              </a:rPr>
              <a:t> Ltd.</a:t>
            </a:r>
            <a:endParaRPr lang="en-US" b="1" dirty="0">
              <a:latin typeface="Franklin Gothic Medium"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057400"/>
            <a:ext cx="1524000" cy="1524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533400" y="3581400"/>
            <a:ext cx="2362200" cy="369332"/>
          </a:xfrm>
          <a:prstGeom prst="rect">
            <a:avLst/>
          </a:prstGeom>
          <a:noFill/>
        </p:spPr>
        <p:txBody>
          <a:bodyPr wrap="square" rtlCol="0">
            <a:spAutoFit/>
          </a:bodyPr>
          <a:lstStyle/>
          <a:p>
            <a:r>
              <a:rPr lang="en-US" b="1" dirty="0" smtClean="0">
                <a:latin typeface="Franklin Gothic Medium" pitchFamily="34" charset="0"/>
              </a:rPr>
              <a:t>Tank Level Indicator </a:t>
            </a:r>
            <a:endParaRPr lang="en-US" b="1" dirty="0">
              <a:latin typeface="Franklin Gothic Medium" pitchFamily="34" charset="0"/>
            </a:endParaRPr>
          </a:p>
        </p:txBody>
      </p:sp>
      <p:pic>
        <p:nvPicPr>
          <p:cNvPr id="1033" name="Picture 9" descr="Electromagnetic Flow Me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57400"/>
            <a:ext cx="1524000" cy="1524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124200" y="3581400"/>
            <a:ext cx="3276600" cy="369332"/>
          </a:xfrm>
          <a:prstGeom prst="rect">
            <a:avLst/>
          </a:prstGeom>
          <a:noFill/>
        </p:spPr>
        <p:txBody>
          <a:bodyPr wrap="square" rtlCol="0">
            <a:spAutoFit/>
          </a:bodyPr>
          <a:lstStyle/>
          <a:p>
            <a:r>
              <a:rPr lang="en-US" b="1" dirty="0">
                <a:latin typeface="Franklin Gothic Medium" pitchFamily="34" charset="0"/>
              </a:rPr>
              <a:t>Electromagnetic Flow </a:t>
            </a:r>
            <a:r>
              <a:rPr lang="en-US" b="1" dirty="0" smtClean="0">
                <a:latin typeface="Franklin Gothic Medium" pitchFamily="34" charset="0"/>
              </a:rPr>
              <a:t>Meter</a:t>
            </a:r>
          </a:p>
        </p:txBody>
      </p:sp>
      <p:pic>
        <p:nvPicPr>
          <p:cNvPr id="1035" name="Picture 11" descr="https://www.toshbrocontrols.com/uploads/model/gallery/thumb/open-channel-flow-rf-capacitance-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2057400"/>
            <a:ext cx="1524000" cy="15240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477000" y="3581400"/>
            <a:ext cx="2667000" cy="353943"/>
          </a:xfrm>
          <a:prstGeom prst="rect">
            <a:avLst/>
          </a:prstGeom>
          <a:noFill/>
        </p:spPr>
        <p:txBody>
          <a:bodyPr wrap="square" rtlCol="0">
            <a:spAutoFit/>
          </a:bodyPr>
          <a:lstStyle/>
          <a:p>
            <a:r>
              <a:rPr lang="en-US" sz="1700" b="1" dirty="0">
                <a:latin typeface="Franklin Gothic Medium" pitchFamily="34" charset="0"/>
              </a:rPr>
              <a:t>Rate of Flow </a:t>
            </a:r>
            <a:r>
              <a:rPr lang="en-US" sz="1700" b="1" dirty="0" smtClean="0">
                <a:latin typeface="Franklin Gothic Medium" pitchFamily="34" charset="0"/>
              </a:rPr>
              <a:t>Indicator</a:t>
            </a:r>
            <a:endParaRPr lang="en-US" sz="1700" b="1" dirty="0">
              <a:latin typeface="Franklin Gothic Medium" pitchFamily="34" charset="0"/>
            </a:endParaRPr>
          </a:p>
        </p:txBody>
      </p:sp>
      <p:sp>
        <p:nvSpPr>
          <p:cNvPr id="9" name="Rectangle 8"/>
          <p:cNvSpPr/>
          <p:nvPr/>
        </p:nvSpPr>
        <p:spPr>
          <a:xfrm>
            <a:off x="253118" y="5943600"/>
            <a:ext cx="2947282" cy="646331"/>
          </a:xfrm>
          <a:prstGeom prst="rect">
            <a:avLst/>
          </a:prstGeom>
        </p:spPr>
        <p:txBody>
          <a:bodyPr wrap="none">
            <a:spAutoFit/>
          </a:bodyPr>
          <a:lstStyle/>
          <a:p>
            <a:r>
              <a:rPr lang="en-US" b="1" dirty="0">
                <a:latin typeface="Franklin Gothic Medium" pitchFamily="34" charset="0"/>
              </a:rPr>
              <a:t>Positive Displacement Flow </a:t>
            </a:r>
            <a:endParaRPr lang="en-US" b="1" dirty="0" smtClean="0">
              <a:latin typeface="Franklin Gothic Medium" pitchFamily="34" charset="0"/>
            </a:endParaRPr>
          </a:p>
          <a:p>
            <a:pPr algn="ctr"/>
            <a:r>
              <a:rPr lang="en-US" b="1" dirty="0" smtClean="0">
                <a:latin typeface="Franklin Gothic Medium" pitchFamily="34" charset="0"/>
              </a:rPr>
              <a:t>Meter</a:t>
            </a:r>
            <a:endParaRPr lang="en-US" b="1" dirty="0">
              <a:latin typeface="Franklin Gothic Medium" pitchFamily="34" charset="0"/>
            </a:endParaRPr>
          </a:p>
        </p:txBody>
      </p:sp>
      <p:pic>
        <p:nvPicPr>
          <p:cNvPr id="1036" name="Picture 12"/>
          <p:cNvPicPr>
            <a:picLocks noChangeAspect="1" noChangeArrowheads="1"/>
          </p:cNvPicPr>
          <p:nvPr/>
        </p:nvPicPr>
        <p:blipFill rotWithShape="1">
          <a:blip r:embed="rId6">
            <a:extLst>
              <a:ext uri="{28A0092B-C50C-407E-A947-70E740481C1C}">
                <a14:useLocalDpi xmlns:a14="http://schemas.microsoft.com/office/drawing/2010/main" val="0"/>
              </a:ext>
            </a:extLst>
          </a:blip>
          <a:srcRect l="12122" t="26094" r="7575" b="24045"/>
          <a:stretch/>
        </p:blipFill>
        <p:spPr bwMode="auto">
          <a:xfrm>
            <a:off x="381000" y="4267200"/>
            <a:ext cx="2667000" cy="165597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3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7396" y="4324597"/>
            <a:ext cx="1619003" cy="161900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3429000" y="5955268"/>
            <a:ext cx="2971800" cy="369332"/>
          </a:xfrm>
          <a:prstGeom prst="rect">
            <a:avLst/>
          </a:prstGeom>
          <a:noFill/>
        </p:spPr>
        <p:txBody>
          <a:bodyPr wrap="square" rtlCol="0">
            <a:spAutoFit/>
          </a:bodyPr>
          <a:lstStyle/>
          <a:p>
            <a:r>
              <a:rPr lang="en-US" b="1" dirty="0">
                <a:latin typeface="Franklin Gothic Medium" pitchFamily="34" charset="0"/>
              </a:rPr>
              <a:t> Conductivity level </a:t>
            </a:r>
            <a:r>
              <a:rPr lang="en-US" b="1" dirty="0" smtClean="0">
                <a:latin typeface="Franklin Gothic Medium" pitchFamily="34" charset="0"/>
              </a:rPr>
              <a:t>Switch</a:t>
            </a:r>
            <a:endParaRPr lang="en-US" b="1" dirty="0">
              <a:latin typeface="Franklin Gothic Medium" pitchFamily="34" charset="0"/>
            </a:endParaRPr>
          </a:p>
        </p:txBody>
      </p:sp>
      <p:pic>
        <p:nvPicPr>
          <p:cNvPr id="1038"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43699" y="4324596"/>
            <a:ext cx="1598579" cy="159857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11" name="Rectangle 10"/>
          <p:cNvSpPr/>
          <p:nvPr/>
        </p:nvSpPr>
        <p:spPr>
          <a:xfrm>
            <a:off x="6348314" y="5955268"/>
            <a:ext cx="2384627" cy="369332"/>
          </a:xfrm>
          <a:prstGeom prst="rect">
            <a:avLst/>
          </a:prstGeom>
        </p:spPr>
        <p:txBody>
          <a:bodyPr wrap="none">
            <a:spAutoFit/>
          </a:bodyPr>
          <a:lstStyle/>
          <a:p>
            <a:r>
              <a:rPr lang="en-US" b="1" dirty="0">
                <a:latin typeface="Franklin Gothic Medium" pitchFamily="34" charset="0"/>
              </a:rPr>
              <a:t>Loss of Head </a:t>
            </a:r>
            <a:r>
              <a:rPr lang="en-US" b="1" dirty="0" smtClean="0">
                <a:latin typeface="Franklin Gothic Medium" pitchFamily="34" charset="0"/>
              </a:rPr>
              <a:t>Indicator</a:t>
            </a:r>
            <a:endParaRPr lang="en-US" b="1" dirty="0">
              <a:latin typeface="Franklin Gothic Medium" pitchFamily="34" charset="0"/>
            </a:endParaRPr>
          </a:p>
        </p:txBody>
      </p:sp>
    </p:spTree>
    <p:extLst>
      <p:ext uri="{BB962C8B-B14F-4D97-AF65-F5344CB8AC3E}">
        <p14:creationId xmlns:p14="http://schemas.microsoft.com/office/powerpoint/2010/main" val="1614836673"/>
      </p:ext>
    </p:extLst>
  </p:cSld>
  <p:clrMapOvr>
    <a:masterClrMapping/>
  </p:clrMapOvr>
  <p:transition advClick="0" advTm="6000">
    <p:wheel spokes="1"/>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828800"/>
          </a:xfrm>
        </p:spPr>
        <p:txBody>
          <a:bodyPr>
            <a:normAutofit fontScale="90000"/>
          </a:bodyPr>
          <a:lstStyle/>
          <a:p>
            <a:r>
              <a:rPr lang="en-US" sz="3700" b="1" dirty="0" smtClean="0">
                <a:latin typeface="Franklin Gothic Medium" pitchFamily="34" charset="0"/>
              </a:rPr>
              <a:t>Madhya Pradesh Financial Corp. {MPFC</a:t>
            </a:r>
            <a:r>
              <a:rPr lang="en-US" sz="3700" b="1" dirty="0">
                <a:latin typeface="Franklin Gothic Medium" pitchFamily="34" charset="0"/>
              </a:rPr>
              <a:t>}, </a:t>
            </a:r>
            <a:r>
              <a:rPr lang="en-US" sz="3700" b="1" dirty="0" smtClean="0">
                <a:latin typeface="Franklin Gothic Medium" pitchFamily="34" charset="0"/>
              </a:rPr>
              <a:t>Indore</a:t>
            </a:r>
            <a:r>
              <a:rPr lang="en-US" b="1" dirty="0">
                <a:latin typeface="Franklin Gothic Medium" pitchFamily="34" charset="0"/>
              </a:rPr>
              <a:t/>
            </a:r>
            <a:br>
              <a:rPr lang="en-US" b="1" dirty="0">
                <a:latin typeface="Franklin Gothic Medium" pitchFamily="34" charset="0"/>
              </a:rPr>
            </a:br>
            <a:r>
              <a:rPr lang="en-US" sz="3600" b="1" dirty="0">
                <a:latin typeface="Franklin Gothic Medium" pitchFamily="34" charset="0"/>
              </a:rPr>
              <a:t>   </a:t>
            </a:r>
            <a:r>
              <a:rPr lang="en-US" sz="3600" dirty="0">
                <a:latin typeface="Franklin Gothic Medium" pitchFamily="34" charset="0"/>
              </a:rPr>
              <a:t/>
            </a:r>
            <a:br>
              <a:rPr lang="en-US" sz="3600" dirty="0">
                <a:latin typeface="Franklin Gothic Medium" pitchFamily="34" charset="0"/>
              </a:rPr>
            </a:br>
            <a:r>
              <a:rPr lang="en-IN" b="1" dirty="0">
                <a:latin typeface="Franklin Gothic Medium" pitchFamily="34" charset="0"/>
              </a:rPr>
              <a:t>M/s </a:t>
            </a:r>
            <a:r>
              <a:rPr lang="en-IN" b="1" dirty="0" err="1">
                <a:latin typeface="Franklin Gothic Medium" pitchFamily="34" charset="0"/>
              </a:rPr>
              <a:t>Nivo</a:t>
            </a:r>
            <a:r>
              <a:rPr lang="en-IN" b="1" dirty="0">
                <a:latin typeface="Franklin Gothic Medium" pitchFamily="34" charset="0"/>
              </a:rPr>
              <a:t> Controls </a:t>
            </a:r>
            <a:r>
              <a:rPr lang="en-IN" b="1" dirty="0" err="1">
                <a:latin typeface="Franklin Gothic Medium" pitchFamily="34" charset="0"/>
              </a:rPr>
              <a:t>Pvt.</a:t>
            </a:r>
            <a:r>
              <a:rPr lang="en-IN" b="1" dirty="0">
                <a:latin typeface="Franklin Gothic Medium" pitchFamily="34" charset="0"/>
              </a:rPr>
              <a:t> Ltd.</a:t>
            </a:r>
            <a:endParaRPr lang="en-US" b="1" dirty="0">
              <a:latin typeface="Franklin Gothic Medium" pitchFamily="34" charset="0"/>
            </a:endParaRPr>
          </a:p>
        </p:txBody>
      </p:sp>
      <p:sp>
        <p:nvSpPr>
          <p:cNvPr id="3" name="Content Placeholder 2"/>
          <p:cNvSpPr>
            <a:spLocks noGrp="1"/>
          </p:cNvSpPr>
          <p:nvPr>
            <p:ph idx="1"/>
          </p:nvPr>
        </p:nvSpPr>
        <p:spPr>
          <a:xfrm>
            <a:off x="152400" y="2027237"/>
            <a:ext cx="8763000" cy="4678363"/>
          </a:xfrm>
        </p:spPr>
        <p:txBody>
          <a:bodyPr>
            <a:normAutofit/>
          </a:bodyPr>
          <a:lstStyle/>
          <a:p>
            <a:pPr marL="0" indent="0" algn="just">
              <a:buNone/>
            </a:pPr>
            <a:r>
              <a:rPr lang="en-IN" dirty="0">
                <a:latin typeface="Franklin Gothic Medium" pitchFamily="34" charset="0"/>
              </a:rPr>
              <a:t>M/s </a:t>
            </a:r>
            <a:r>
              <a:rPr lang="en-IN" dirty="0" err="1">
                <a:latin typeface="Franklin Gothic Medium" pitchFamily="34" charset="0"/>
              </a:rPr>
              <a:t>Nivo</a:t>
            </a:r>
            <a:r>
              <a:rPr lang="en-IN" dirty="0">
                <a:latin typeface="Franklin Gothic Medium" pitchFamily="34" charset="0"/>
              </a:rPr>
              <a:t> Controls </a:t>
            </a:r>
            <a:r>
              <a:rPr lang="en-IN" dirty="0" err="1">
                <a:latin typeface="Franklin Gothic Medium" pitchFamily="34" charset="0"/>
              </a:rPr>
              <a:t>Pvt.</a:t>
            </a:r>
            <a:r>
              <a:rPr lang="en-IN" dirty="0">
                <a:latin typeface="Franklin Gothic Medium" pitchFamily="34" charset="0"/>
              </a:rPr>
              <a:t> Ltd. is an ISO 9001:2000 certified company offering effective solutions to the needs of process measurement and control since 1978.  The Company has been granted financial assistance from MPFC. Shri </a:t>
            </a:r>
            <a:r>
              <a:rPr lang="en-IN" dirty="0" err="1">
                <a:latin typeface="Franklin Gothic Medium" pitchFamily="34" charset="0"/>
              </a:rPr>
              <a:t>Parveen</a:t>
            </a:r>
            <a:r>
              <a:rPr lang="en-IN" dirty="0">
                <a:latin typeface="Franklin Gothic Medium" pitchFamily="34" charset="0"/>
              </a:rPr>
              <a:t> </a:t>
            </a:r>
            <a:r>
              <a:rPr lang="en-IN" dirty="0" err="1">
                <a:latin typeface="Franklin Gothic Medium" pitchFamily="34" charset="0"/>
              </a:rPr>
              <a:t>Toshniwal</a:t>
            </a:r>
            <a:r>
              <a:rPr lang="en-IN" dirty="0">
                <a:latin typeface="Franklin Gothic Medium" pitchFamily="34" charset="0"/>
              </a:rPr>
              <a:t>, Chairman of the company is a technocrat from IIT, Delhi and is closely monitoring the production, marketing and R&amp;D activities of the company</a:t>
            </a:r>
            <a:r>
              <a:rPr lang="en-IN" dirty="0" smtClean="0">
                <a:latin typeface="Franklin Gothic Medium" pitchFamily="34" charset="0"/>
              </a:rPr>
              <a:t>.</a:t>
            </a:r>
            <a:endParaRPr lang="en-US" dirty="0">
              <a:latin typeface="Franklin Gothic Medium" pitchFamily="34" charset="0"/>
            </a:endParaRPr>
          </a:p>
          <a:p>
            <a:endParaRPr lang="en-US" dirty="0"/>
          </a:p>
        </p:txBody>
      </p:sp>
    </p:spTree>
    <p:extLst>
      <p:ext uri="{BB962C8B-B14F-4D97-AF65-F5344CB8AC3E}">
        <p14:creationId xmlns:p14="http://schemas.microsoft.com/office/powerpoint/2010/main" val="1839215194"/>
      </p:ext>
    </p:extLst>
  </p:cSld>
  <p:clrMapOvr>
    <a:masterClrMapping/>
  </p:clrMapOvr>
  <p:transition advClick="0" advTm="6000">
    <p:wheel spokes="1"/>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905000"/>
          </a:xfrm>
        </p:spPr>
        <p:txBody>
          <a:bodyPr>
            <a:normAutofit fontScale="90000"/>
          </a:bodyPr>
          <a:lstStyle/>
          <a:p>
            <a:r>
              <a:rPr lang="en-US" sz="3900" b="1" dirty="0" smtClean="0">
                <a:latin typeface="Franklin Gothic Medium" pitchFamily="34" charset="0"/>
              </a:rPr>
              <a:t>West Bengal Financial Corp. {WBFC</a:t>
            </a:r>
            <a:r>
              <a:rPr lang="en-US" sz="3900" b="1" dirty="0">
                <a:latin typeface="Franklin Gothic Medium" pitchFamily="34" charset="0"/>
              </a:rPr>
              <a:t>}, </a:t>
            </a:r>
            <a:r>
              <a:rPr lang="en-US" sz="3900" b="1" dirty="0" smtClean="0">
                <a:latin typeface="Franklin Gothic Medium" pitchFamily="34" charset="0"/>
              </a:rPr>
              <a:t>Kolkata </a:t>
            </a:r>
            <a:r>
              <a:rPr lang="en-US" b="1" dirty="0">
                <a:latin typeface="Franklin Gothic Medium" pitchFamily="34" charset="0"/>
              </a:rPr>
              <a:t/>
            </a:r>
            <a:br>
              <a:rPr lang="en-US" b="1" dirty="0">
                <a:latin typeface="Franklin Gothic Medium" pitchFamily="34" charset="0"/>
              </a:rPr>
            </a:br>
            <a:r>
              <a:rPr lang="en-US" sz="4000" b="1" dirty="0">
                <a:latin typeface="Franklin Gothic Medium" pitchFamily="34" charset="0"/>
              </a:rPr>
              <a:t>   </a:t>
            </a:r>
            <a:r>
              <a:rPr lang="en-US" sz="4000" dirty="0">
                <a:latin typeface="Franklin Gothic Medium" pitchFamily="34" charset="0"/>
              </a:rPr>
              <a:t/>
            </a:r>
            <a:br>
              <a:rPr lang="en-US" sz="4000" dirty="0">
                <a:latin typeface="Franklin Gothic Medium" pitchFamily="34" charset="0"/>
              </a:rPr>
            </a:br>
            <a:r>
              <a:rPr lang="en-IN" b="1" dirty="0">
                <a:latin typeface="Franklin Gothic Medium" pitchFamily="34" charset="0"/>
              </a:rPr>
              <a:t>M/s </a:t>
            </a:r>
            <a:r>
              <a:rPr lang="en-US" b="1" dirty="0" err="1">
                <a:latin typeface="Franklin Gothic Medium" pitchFamily="34" charset="0"/>
              </a:rPr>
              <a:t>Vintech</a:t>
            </a:r>
            <a:r>
              <a:rPr lang="en-US" b="1" dirty="0">
                <a:latin typeface="Franklin Gothic Medium" pitchFamily="34" charset="0"/>
              </a:rPr>
              <a:t> Polymers Pvt. Ltd.</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20274"/>
            <a:ext cx="2669010" cy="2221305"/>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2053" name="Picture 5" descr="https://www.vintechpoly.com/images/pvc-lamination-fil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222253"/>
            <a:ext cx="2952750" cy="221932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572000"/>
            <a:ext cx="2952750" cy="20193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32746894"/>
      </p:ext>
    </p:extLst>
  </p:cSld>
  <p:clrMapOvr>
    <a:masterClrMapping/>
  </p:clrMapOvr>
  <p:transition advClick="0" advTm="6000">
    <p:wheel spokes="1"/>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905000"/>
          </a:xfrm>
        </p:spPr>
        <p:txBody>
          <a:bodyPr>
            <a:normAutofit fontScale="90000"/>
          </a:bodyPr>
          <a:lstStyle/>
          <a:p>
            <a:r>
              <a:rPr lang="en-US" sz="3900" b="1" dirty="0" smtClean="0">
                <a:latin typeface="Franklin Gothic Medium" pitchFamily="34" charset="0"/>
              </a:rPr>
              <a:t>West Bengal Financial Corp. {WBFC</a:t>
            </a:r>
            <a:r>
              <a:rPr lang="en-US" sz="3900" b="1" dirty="0">
                <a:latin typeface="Franklin Gothic Medium" pitchFamily="34" charset="0"/>
              </a:rPr>
              <a:t>}, </a:t>
            </a:r>
            <a:r>
              <a:rPr lang="en-US" sz="3900" b="1" dirty="0" smtClean="0">
                <a:latin typeface="Franklin Gothic Medium" pitchFamily="34" charset="0"/>
              </a:rPr>
              <a:t>Kolkata </a:t>
            </a:r>
            <a:r>
              <a:rPr lang="en-US" b="1" dirty="0">
                <a:latin typeface="Franklin Gothic Medium" pitchFamily="34" charset="0"/>
              </a:rPr>
              <a:t/>
            </a:r>
            <a:br>
              <a:rPr lang="en-US" b="1" dirty="0">
                <a:latin typeface="Franklin Gothic Medium" pitchFamily="34" charset="0"/>
              </a:rPr>
            </a:br>
            <a:r>
              <a:rPr lang="en-US" sz="4000" b="1" dirty="0">
                <a:latin typeface="Franklin Gothic Medium" pitchFamily="34" charset="0"/>
              </a:rPr>
              <a:t>   </a:t>
            </a:r>
            <a:r>
              <a:rPr lang="en-US" sz="4000" dirty="0">
                <a:latin typeface="Franklin Gothic Medium" pitchFamily="34" charset="0"/>
              </a:rPr>
              <a:t/>
            </a:r>
            <a:br>
              <a:rPr lang="en-US" sz="4000" dirty="0">
                <a:latin typeface="Franklin Gothic Medium" pitchFamily="34" charset="0"/>
              </a:rPr>
            </a:br>
            <a:r>
              <a:rPr lang="en-IN" b="1" dirty="0">
                <a:latin typeface="Franklin Gothic Medium" pitchFamily="34" charset="0"/>
              </a:rPr>
              <a:t>M/s </a:t>
            </a:r>
            <a:r>
              <a:rPr lang="en-US" b="1" dirty="0" err="1">
                <a:latin typeface="Franklin Gothic Medium" pitchFamily="34" charset="0"/>
              </a:rPr>
              <a:t>Vintech</a:t>
            </a:r>
            <a:r>
              <a:rPr lang="en-US" b="1" dirty="0">
                <a:latin typeface="Franklin Gothic Medium" pitchFamily="34" charset="0"/>
              </a:rPr>
              <a:t> Polymers Pvt. Ltd.</a:t>
            </a:r>
          </a:p>
        </p:txBody>
      </p:sp>
      <p:sp>
        <p:nvSpPr>
          <p:cNvPr id="3" name="Content Placeholder 2"/>
          <p:cNvSpPr>
            <a:spLocks noGrp="1"/>
          </p:cNvSpPr>
          <p:nvPr>
            <p:ph idx="1"/>
          </p:nvPr>
        </p:nvSpPr>
        <p:spPr>
          <a:xfrm>
            <a:off x="152400" y="2209800"/>
            <a:ext cx="8839200" cy="4495800"/>
          </a:xfrm>
        </p:spPr>
        <p:txBody>
          <a:bodyPr/>
          <a:lstStyle/>
          <a:p>
            <a:pPr marL="0" indent="0" algn="just">
              <a:buNone/>
            </a:pPr>
            <a:r>
              <a:rPr lang="en-US" dirty="0">
                <a:latin typeface="Franklin Gothic Medium" pitchFamily="34" charset="0"/>
              </a:rPr>
              <a:t>Shri </a:t>
            </a:r>
            <a:r>
              <a:rPr lang="en-US" dirty="0" err="1">
                <a:latin typeface="Franklin Gothic Medium" pitchFamily="34" charset="0"/>
              </a:rPr>
              <a:t>Jugal</a:t>
            </a:r>
            <a:r>
              <a:rPr lang="en-US" dirty="0">
                <a:latin typeface="Franklin Gothic Medium" pitchFamily="34" charset="0"/>
              </a:rPr>
              <a:t> Kishore </a:t>
            </a:r>
            <a:r>
              <a:rPr lang="en-US" dirty="0" err="1">
                <a:latin typeface="Franklin Gothic Medium" pitchFamily="34" charset="0"/>
              </a:rPr>
              <a:t>Singhania</a:t>
            </a:r>
            <a:r>
              <a:rPr lang="en-US" dirty="0">
                <a:latin typeface="Franklin Gothic Medium" pitchFamily="34" charset="0"/>
              </a:rPr>
              <a:t> established M/s </a:t>
            </a:r>
            <a:r>
              <a:rPr lang="en-US" dirty="0" err="1">
                <a:latin typeface="Franklin Gothic Medium" pitchFamily="34" charset="0"/>
              </a:rPr>
              <a:t>Vintech</a:t>
            </a:r>
            <a:r>
              <a:rPr lang="en-US" dirty="0">
                <a:latin typeface="Franklin Gothic Medium" pitchFamily="34" charset="0"/>
              </a:rPr>
              <a:t> Polymers Pvt. Ltd. with financial assistance from WBFC in the year 2007 to make Heat Shrinkable &amp; BOPP Wrap Around Labels for food, dairy, water, beverage, cosmetic and pharmaceutical industry.  The unit has doubled its capacity every year mainly due to its friendly customer service, meticulous procedures, and short lead time. </a:t>
            </a:r>
          </a:p>
          <a:p>
            <a:pPr marL="0" indent="0" algn="just">
              <a:buNone/>
            </a:pPr>
            <a:endParaRPr lang="en-US" dirty="0"/>
          </a:p>
        </p:txBody>
      </p:sp>
    </p:spTree>
    <p:extLst>
      <p:ext uri="{BB962C8B-B14F-4D97-AF65-F5344CB8AC3E}">
        <p14:creationId xmlns:p14="http://schemas.microsoft.com/office/powerpoint/2010/main" val="753060270"/>
      </p:ext>
    </p:extLst>
  </p:cSld>
  <p:clrMapOvr>
    <a:masterClrMapping/>
  </p:clrMapOvr>
  <p:transition advClick="0" advTm="6000">
    <p:wheel spokes="1"/>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600200"/>
          </a:xfrm>
        </p:spPr>
        <p:txBody>
          <a:bodyPr>
            <a:normAutofit fontScale="90000"/>
          </a:bodyPr>
          <a:lstStyle/>
          <a:p>
            <a:r>
              <a:rPr lang="en-US" sz="3700" b="1" dirty="0">
                <a:latin typeface="Franklin Gothic Medium" pitchFamily="34" charset="0"/>
              </a:rPr>
              <a:t>West Bengal Financial </a:t>
            </a:r>
            <a:r>
              <a:rPr lang="en-US" sz="3700" b="1" dirty="0" smtClean="0">
                <a:latin typeface="Franklin Gothic Medium" pitchFamily="34" charset="0"/>
              </a:rPr>
              <a:t>Corp. {WBFC</a:t>
            </a:r>
            <a:r>
              <a:rPr lang="en-US" sz="3700" b="1" dirty="0">
                <a:latin typeface="Franklin Gothic Medium" pitchFamily="34" charset="0"/>
              </a:rPr>
              <a:t>}, Kolkata </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   </a:t>
            </a:r>
            <a:r>
              <a:rPr lang="en-US" dirty="0">
                <a:latin typeface="Franklin Gothic Medium" pitchFamily="34" charset="0"/>
              </a:rPr>
              <a:t/>
            </a:r>
            <a:br>
              <a:rPr lang="en-US" dirty="0">
                <a:latin typeface="Franklin Gothic Medium" pitchFamily="34" charset="0"/>
              </a:rPr>
            </a:br>
            <a:r>
              <a:rPr lang="en-IN" b="1" dirty="0">
                <a:latin typeface="Franklin Gothic Medium" pitchFamily="34" charset="0"/>
              </a:rPr>
              <a:t>M/s </a:t>
            </a:r>
            <a:r>
              <a:rPr lang="en-US" b="1" dirty="0" err="1">
                <a:latin typeface="Franklin Gothic Medium" pitchFamily="34" charset="0"/>
              </a:rPr>
              <a:t>Kopell</a:t>
            </a:r>
            <a:r>
              <a:rPr lang="en-US" b="1" dirty="0">
                <a:latin typeface="Franklin Gothic Medium" pitchFamily="34" charset="0"/>
              </a:rPr>
              <a:t> Grounding Systems Pvt. Ltd.</a:t>
            </a:r>
            <a:endParaRPr lang="en-US" dirty="0">
              <a:latin typeface="Franklin Gothic Medium"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2476500"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476602"/>
            <a:ext cx="2400300" cy="192024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5043" r="19600" b="16775"/>
          <a:stretch/>
        </p:blipFill>
        <p:spPr bwMode="auto">
          <a:xfrm>
            <a:off x="3429000" y="2057400"/>
            <a:ext cx="2461161" cy="198119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7377" t="13579" r="14322" b="9123"/>
          <a:stretch/>
        </p:blipFill>
        <p:spPr bwMode="auto">
          <a:xfrm>
            <a:off x="6400800" y="2057400"/>
            <a:ext cx="2362200" cy="188334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2681" t="18739" r="9522" b="5388"/>
          <a:stretch/>
        </p:blipFill>
        <p:spPr bwMode="auto">
          <a:xfrm>
            <a:off x="3505200" y="4476602"/>
            <a:ext cx="2384961" cy="192024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34665" t="38000" r="32667" b="25226"/>
          <a:stretch/>
        </p:blipFill>
        <p:spPr bwMode="auto">
          <a:xfrm>
            <a:off x="6477000" y="4476602"/>
            <a:ext cx="2286000" cy="192024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5626244"/>
      </p:ext>
    </p:extLst>
  </p:cSld>
  <p:clrMapOvr>
    <a:masterClrMapping/>
  </p:clrMapOvr>
  <p:transition advClick="0" advTm="6000">
    <p:wheel spokes="1"/>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600200"/>
          </a:xfrm>
        </p:spPr>
        <p:txBody>
          <a:bodyPr>
            <a:normAutofit fontScale="90000"/>
          </a:bodyPr>
          <a:lstStyle/>
          <a:p>
            <a:r>
              <a:rPr lang="en-US" sz="3700" b="1" dirty="0">
                <a:latin typeface="Franklin Gothic Medium" pitchFamily="34" charset="0"/>
              </a:rPr>
              <a:t>West Bengal Financial </a:t>
            </a:r>
            <a:r>
              <a:rPr lang="en-US" sz="3700" b="1" dirty="0" smtClean="0">
                <a:latin typeface="Franklin Gothic Medium" pitchFamily="34" charset="0"/>
              </a:rPr>
              <a:t>Corp. {WBFC</a:t>
            </a:r>
            <a:r>
              <a:rPr lang="en-US" sz="3700" b="1" dirty="0">
                <a:latin typeface="Franklin Gothic Medium" pitchFamily="34" charset="0"/>
              </a:rPr>
              <a:t>}, Kolkata </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   </a:t>
            </a:r>
            <a:r>
              <a:rPr lang="en-US" dirty="0">
                <a:latin typeface="Franklin Gothic Medium" pitchFamily="34" charset="0"/>
              </a:rPr>
              <a:t/>
            </a:r>
            <a:br>
              <a:rPr lang="en-US" dirty="0">
                <a:latin typeface="Franklin Gothic Medium" pitchFamily="34" charset="0"/>
              </a:rPr>
            </a:br>
            <a:r>
              <a:rPr lang="en-IN" b="1" dirty="0">
                <a:latin typeface="Franklin Gothic Medium" pitchFamily="34" charset="0"/>
              </a:rPr>
              <a:t>M/s </a:t>
            </a:r>
            <a:r>
              <a:rPr lang="en-US" b="1" dirty="0" err="1">
                <a:latin typeface="Franklin Gothic Medium" pitchFamily="34" charset="0"/>
              </a:rPr>
              <a:t>Kopell</a:t>
            </a:r>
            <a:r>
              <a:rPr lang="en-US" b="1" dirty="0">
                <a:latin typeface="Franklin Gothic Medium" pitchFamily="34" charset="0"/>
              </a:rPr>
              <a:t> Grounding Systems Pvt. Ltd.</a:t>
            </a:r>
            <a:endParaRPr lang="en-US" dirty="0">
              <a:latin typeface="Franklin Gothic Medium" pitchFamily="34" charset="0"/>
            </a:endParaRPr>
          </a:p>
        </p:txBody>
      </p:sp>
      <p:sp>
        <p:nvSpPr>
          <p:cNvPr id="3" name="Content Placeholder 2"/>
          <p:cNvSpPr>
            <a:spLocks noGrp="1"/>
          </p:cNvSpPr>
          <p:nvPr>
            <p:ph idx="1"/>
          </p:nvPr>
        </p:nvSpPr>
        <p:spPr>
          <a:xfrm>
            <a:off x="152400" y="1981200"/>
            <a:ext cx="8763000" cy="4678363"/>
          </a:xfrm>
        </p:spPr>
        <p:txBody>
          <a:bodyPr>
            <a:noAutofit/>
          </a:bodyPr>
          <a:lstStyle/>
          <a:p>
            <a:pPr marL="0" indent="0" algn="just">
              <a:buNone/>
            </a:pPr>
            <a:r>
              <a:rPr lang="en-US" sz="3100" dirty="0">
                <a:latin typeface="Franklin Gothic Medium" pitchFamily="34" charset="0"/>
              </a:rPr>
              <a:t>Shri </a:t>
            </a:r>
            <a:r>
              <a:rPr lang="en-US" sz="3100" dirty="0" err="1">
                <a:latin typeface="Franklin Gothic Medium" pitchFamily="34" charset="0"/>
              </a:rPr>
              <a:t>Manok</a:t>
            </a:r>
            <a:r>
              <a:rPr lang="en-US" sz="3100" dirty="0">
                <a:latin typeface="Franklin Gothic Medium" pitchFamily="34" charset="0"/>
              </a:rPr>
              <a:t> Kumar </a:t>
            </a:r>
            <a:r>
              <a:rPr lang="en-US" sz="3100" dirty="0" err="1">
                <a:latin typeface="Franklin Gothic Medium" pitchFamily="34" charset="0"/>
              </a:rPr>
              <a:t>Budhia</a:t>
            </a:r>
            <a:r>
              <a:rPr lang="en-US" sz="3100" dirty="0">
                <a:latin typeface="Franklin Gothic Medium" pitchFamily="34" charset="0"/>
              </a:rPr>
              <a:t> established M/s </a:t>
            </a:r>
            <a:r>
              <a:rPr lang="en-US" sz="3100" dirty="0" err="1">
                <a:latin typeface="Franklin Gothic Medium" pitchFamily="34" charset="0"/>
              </a:rPr>
              <a:t>Kopell</a:t>
            </a:r>
            <a:r>
              <a:rPr lang="en-US" sz="3100" dirty="0">
                <a:latin typeface="Franklin Gothic Medium" pitchFamily="34" charset="0"/>
              </a:rPr>
              <a:t> Grounding Systems in the year 1986 with financial assistance from WBFC and to manufacture products related to grounding &amp; </a:t>
            </a:r>
            <a:r>
              <a:rPr lang="en-US" sz="3100" dirty="0" err="1">
                <a:latin typeface="Franklin Gothic Medium" pitchFamily="34" charset="0"/>
              </a:rPr>
              <a:t>earthing</a:t>
            </a:r>
            <a:r>
              <a:rPr lang="en-US" sz="3100" dirty="0">
                <a:latin typeface="Franklin Gothic Medium" pitchFamily="34" charset="0"/>
              </a:rPr>
              <a:t> systems.  The unit is doing well due to product innovation, quality and customer service.  Its products are designed in accordance with the latest industry NEMA and ANSI standards, as applicable.  The unit has obtained ISO 9001:2015 certification; UL listing; REA/RUS listing and CSA listing.</a:t>
            </a:r>
          </a:p>
        </p:txBody>
      </p:sp>
    </p:spTree>
    <p:extLst>
      <p:ext uri="{BB962C8B-B14F-4D97-AF65-F5344CB8AC3E}">
        <p14:creationId xmlns:p14="http://schemas.microsoft.com/office/powerpoint/2010/main" val="1421501402"/>
      </p:ext>
    </p:extLst>
  </p:cSld>
  <p:clrMapOvr>
    <a:masterClrMapping/>
  </p:clrMapOvr>
  <p:transition advClick="0" advTm="6000">
    <p:wheel spokes="1"/>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752600"/>
          </a:xfrm>
        </p:spPr>
        <p:txBody>
          <a:bodyPr>
            <a:normAutofit fontScale="90000"/>
          </a:bodyPr>
          <a:lstStyle/>
          <a:p>
            <a:r>
              <a:rPr lang="en-US" b="1" dirty="0" smtClean="0">
                <a:latin typeface="Franklin Gothic Medium" pitchFamily="34" charset="0"/>
              </a:rPr>
              <a:t>Assam Financial </a:t>
            </a:r>
            <a:r>
              <a:rPr lang="en-US" b="1" dirty="0">
                <a:latin typeface="Franklin Gothic Medium" pitchFamily="34" charset="0"/>
              </a:rPr>
              <a:t>Corp. </a:t>
            </a:r>
            <a:r>
              <a:rPr lang="en-US" b="1" dirty="0" smtClean="0">
                <a:latin typeface="Franklin Gothic Medium" pitchFamily="34" charset="0"/>
              </a:rPr>
              <a:t>{AFC</a:t>
            </a:r>
            <a:r>
              <a:rPr lang="en-US" b="1" dirty="0">
                <a:latin typeface="Franklin Gothic Medium" pitchFamily="34" charset="0"/>
              </a:rPr>
              <a:t>}, </a:t>
            </a:r>
            <a:r>
              <a:rPr lang="en-US" b="1" dirty="0" smtClean="0">
                <a:latin typeface="Franklin Gothic Medium" pitchFamily="34" charset="0"/>
              </a:rPr>
              <a:t>Guwahati</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   </a:t>
            </a:r>
            <a:r>
              <a:rPr lang="en-US" dirty="0">
                <a:latin typeface="Franklin Gothic Medium" pitchFamily="34" charset="0"/>
              </a:rPr>
              <a:t/>
            </a:r>
            <a:br>
              <a:rPr lang="en-US" dirty="0">
                <a:latin typeface="Franklin Gothic Medium" pitchFamily="34" charset="0"/>
              </a:rPr>
            </a:br>
            <a:r>
              <a:rPr lang="en-IN" b="1" dirty="0">
                <a:latin typeface="Franklin Gothic Medium" pitchFamily="34" charset="0"/>
              </a:rPr>
              <a:t>M/s </a:t>
            </a:r>
            <a:r>
              <a:rPr lang="en-IN" b="1" dirty="0" err="1">
                <a:latin typeface="Franklin Gothic Medium" pitchFamily="34" charset="0"/>
              </a:rPr>
              <a:t>Printworth</a:t>
            </a:r>
            <a:endParaRPr lang="en-US" b="1" dirty="0">
              <a:latin typeface="Franklin Gothic Medium" pitchFamily="34" charset="0"/>
            </a:endParaRPr>
          </a:p>
        </p:txBody>
      </p:sp>
      <p:sp>
        <p:nvSpPr>
          <p:cNvPr id="3" name="Content Placeholder 2"/>
          <p:cNvSpPr>
            <a:spLocks noGrp="1"/>
          </p:cNvSpPr>
          <p:nvPr>
            <p:ph idx="1"/>
          </p:nvPr>
        </p:nvSpPr>
        <p:spPr>
          <a:xfrm>
            <a:off x="152400" y="1905000"/>
            <a:ext cx="8839200" cy="4648199"/>
          </a:xfrm>
        </p:spPr>
        <p:txBody>
          <a:bodyPr>
            <a:noAutofit/>
          </a:bodyPr>
          <a:lstStyle/>
          <a:p>
            <a:pPr marL="0" indent="0" algn="just">
              <a:buNone/>
            </a:pPr>
            <a:r>
              <a:rPr lang="en-IN" sz="2100" dirty="0" smtClean="0">
                <a:latin typeface="Franklin Gothic Medium" pitchFamily="34" charset="0"/>
              </a:rPr>
              <a:t>M/s </a:t>
            </a:r>
            <a:r>
              <a:rPr lang="en-IN" sz="2100" dirty="0" err="1" smtClean="0">
                <a:latin typeface="Franklin Gothic Medium" pitchFamily="34" charset="0"/>
              </a:rPr>
              <a:t>Printworth</a:t>
            </a:r>
            <a:r>
              <a:rPr lang="en-IN" sz="2100" dirty="0" smtClean="0">
                <a:latin typeface="Franklin Gothic Medium" pitchFamily="34" charset="0"/>
              </a:rPr>
              <a:t> is an automatic corrugated paper box making proprietorship concern promoted by Shri </a:t>
            </a:r>
            <a:r>
              <a:rPr lang="en-IN" sz="2100" dirty="0" err="1" smtClean="0">
                <a:latin typeface="Franklin Gothic Medium" pitchFamily="34" charset="0"/>
              </a:rPr>
              <a:t>Subroto</a:t>
            </a:r>
            <a:r>
              <a:rPr lang="en-IN" sz="2100" dirty="0" smtClean="0">
                <a:latin typeface="Franklin Gothic Medium" pitchFamily="34" charset="0"/>
              </a:rPr>
              <a:t> Sharma in the year 2020 by availing a term loan of Rs.171 lakh from AFC.  The unit supplies corrugated paper boxes to industrial houses like Eveready Industries India Limited, </a:t>
            </a:r>
            <a:r>
              <a:rPr lang="en-IN" sz="2100" dirty="0" err="1" smtClean="0">
                <a:latin typeface="Franklin Gothic Medium" pitchFamily="34" charset="0"/>
              </a:rPr>
              <a:t>RadicoKhaitan</a:t>
            </a:r>
            <a:r>
              <a:rPr lang="en-IN" sz="2100" dirty="0" smtClean="0">
                <a:latin typeface="Franklin Gothic Medium" pitchFamily="34" charset="0"/>
              </a:rPr>
              <a:t> Limited, Everyday Spices Private Limited, </a:t>
            </a:r>
            <a:r>
              <a:rPr lang="en-IN" sz="2100" dirty="0" err="1" smtClean="0">
                <a:latin typeface="Franklin Gothic Medium" pitchFamily="34" charset="0"/>
              </a:rPr>
              <a:t>Numaligarh</a:t>
            </a:r>
            <a:r>
              <a:rPr lang="en-IN" sz="2100" dirty="0" smtClean="0">
                <a:latin typeface="Franklin Gothic Medium" pitchFamily="34" charset="0"/>
              </a:rPr>
              <a:t> Refinery Limited etc. as per their design &amp; requirements.  The unit is running in two shifts with monthly production of more than 300 tons in average and earning profit.  It has given employment to more than 50 peoples locally out of which 30% are women.  Shri Sharma has also promoted M/s </a:t>
            </a:r>
            <a:r>
              <a:rPr lang="en-IN" sz="2100" dirty="0" err="1" smtClean="0">
                <a:latin typeface="Franklin Gothic Medium" pitchFamily="34" charset="0"/>
              </a:rPr>
              <a:t>Janambhumi</a:t>
            </a:r>
            <a:r>
              <a:rPr lang="en-IN" sz="2100" dirty="0" smtClean="0">
                <a:latin typeface="Franklin Gothic Medium" pitchFamily="34" charset="0"/>
              </a:rPr>
              <a:t> Press </a:t>
            </a:r>
            <a:r>
              <a:rPr lang="en-IN" sz="2100" dirty="0" err="1" smtClean="0">
                <a:latin typeface="Franklin Gothic Medium" pitchFamily="34" charset="0"/>
              </a:rPr>
              <a:t>Pvt.</a:t>
            </a:r>
            <a:r>
              <a:rPr lang="en-IN" sz="2100" dirty="0" smtClean="0">
                <a:latin typeface="Franklin Gothic Medium" pitchFamily="34" charset="0"/>
              </a:rPr>
              <a:t> Ltd. and M/s Vista Print </a:t>
            </a:r>
            <a:r>
              <a:rPr lang="en-IN" sz="2100" dirty="0" err="1" smtClean="0">
                <a:latin typeface="Franklin Gothic Medium" pitchFamily="34" charset="0"/>
              </a:rPr>
              <a:t>Pvt.</a:t>
            </a:r>
            <a:r>
              <a:rPr lang="en-IN" sz="2100" dirty="0" smtClean="0">
                <a:latin typeface="Franklin Gothic Medium" pitchFamily="34" charset="0"/>
              </a:rPr>
              <a:t> Ltd.  Both the units have taken financial assistance from AFC since the year 1968 and have a satisfactory track record of repayment.  They are engaged in printing of newspapers from different locations at Guwahati, </a:t>
            </a:r>
            <a:r>
              <a:rPr lang="en-IN" sz="2100" dirty="0" err="1" smtClean="0">
                <a:latin typeface="Franklin Gothic Medium" pitchFamily="34" charset="0"/>
              </a:rPr>
              <a:t>Jorhat</a:t>
            </a:r>
            <a:r>
              <a:rPr lang="en-IN" sz="2100" dirty="0" smtClean="0">
                <a:latin typeface="Franklin Gothic Medium" pitchFamily="34" charset="0"/>
              </a:rPr>
              <a:t> and </a:t>
            </a:r>
            <a:r>
              <a:rPr lang="en-IN" sz="2100" dirty="0" err="1" smtClean="0">
                <a:latin typeface="Franklin Gothic Medium" pitchFamily="34" charset="0"/>
              </a:rPr>
              <a:t>Tinsukia</a:t>
            </a:r>
            <a:r>
              <a:rPr lang="en-IN" sz="2100" dirty="0" smtClean="0">
                <a:latin typeface="Franklin Gothic Medium" pitchFamily="34" charset="0"/>
              </a:rPr>
              <a:t>.  Shri </a:t>
            </a:r>
            <a:r>
              <a:rPr lang="en-IN" sz="2100" dirty="0" err="1" smtClean="0">
                <a:latin typeface="Franklin Gothic Medium" pitchFamily="34" charset="0"/>
              </a:rPr>
              <a:t>Subroto</a:t>
            </a:r>
            <a:r>
              <a:rPr lang="en-IN" sz="2100" dirty="0" smtClean="0">
                <a:latin typeface="Franklin Gothic Medium" pitchFamily="34" charset="0"/>
              </a:rPr>
              <a:t> Sharma is being conferred with the “Best Entrepreneur” award.</a:t>
            </a:r>
            <a:endParaRPr lang="en-US" sz="2100" dirty="0">
              <a:latin typeface="Franklin Gothic Medium" pitchFamily="34" charset="0"/>
            </a:endParaRPr>
          </a:p>
        </p:txBody>
      </p:sp>
    </p:spTree>
    <p:extLst>
      <p:ext uri="{BB962C8B-B14F-4D97-AF65-F5344CB8AC3E}">
        <p14:creationId xmlns:p14="http://schemas.microsoft.com/office/powerpoint/2010/main" val="3398405144"/>
      </p:ext>
    </p:extLst>
  </p:cSld>
  <p:clrMapOvr>
    <a:masterClrMapping/>
  </p:clrMapOvr>
  <p:transition advClick="0" advTm="6000">
    <p:wheel spokes="1"/>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1752600"/>
          </a:xfrm>
        </p:spPr>
        <p:txBody>
          <a:bodyPr>
            <a:normAutofit fontScale="90000"/>
          </a:bodyPr>
          <a:lstStyle/>
          <a:p>
            <a:r>
              <a:rPr lang="en-US" b="1" dirty="0" smtClean="0">
                <a:latin typeface="Franklin Gothic Medium" pitchFamily="34" charset="0"/>
              </a:rPr>
              <a:t>Assam Financial </a:t>
            </a:r>
            <a:r>
              <a:rPr lang="en-US" b="1" dirty="0">
                <a:latin typeface="Franklin Gothic Medium" pitchFamily="34" charset="0"/>
              </a:rPr>
              <a:t>Corp. </a:t>
            </a:r>
            <a:r>
              <a:rPr lang="en-US" b="1" dirty="0" smtClean="0">
                <a:latin typeface="Franklin Gothic Medium" pitchFamily="34" charset="0"/>
              </a:rPr>
              <a:t>{AFC</a:t>
            </a:r>
            <a:r>
              <a:rPr lang="en-US" b="1" dirty="0">
                <a:latin typeface="Franklin Gothic Medium" pitchFamily="34" charset="0"/>
              </a:rPr>
              <a:t>}, </a:t>
            </a:r>
            <a:r>
              <a:rPr lang="en-US" b="1" dirty="0" smtClean="0">
                <a:latin typeface="Franklin Gothic Medium" pitchFamily="34" charset="0"/>
              </a:rPr>
              <a:t>Guwahati</a:t>
            </a:r>
            <a:r>
              <a:rPr lang="en-US" b="1" dirty="0">
                <a:latin typeface="Franklin Gothic Medium" pitchFamily="34" charset="0"/>
              </a:rPr>
              <a:t/>
            </a:r>
            <a:br>
              <a:rPr lang="en-US" b="1" dirty="0">
                <a:latin typeface="Franklin Gothic Medium" pitchFamily="34" charset="0"/>
              </a:rPr>
            </a:br>
            <a:r>
              <a:rPr lang="en-US" b="1" dirty="0">
                <a:latin typeface="Franklin Gothic Medium" pitchFamily="34" charset="0"/>
              </a:rPr>
              <a:t>   </a:t>
            </a:r>
            <a:r>
              <a:rPr lang="en-US" dirty="0">
                <a:latin typeface="Franklin Gothic Medium" pitchFamily="34" charset="0"/>
              </a:rPr>
              <a:t/>
            </a:r>
            <a:br>
              <a:rPr lang="en-US" dirty="0">
                <a:latin typeface="Franklin Gothic Medium" pitchFamily="34" charset="0"/>
              </a:rPr>
            </a:br>
            <a:r>
              <a:rPr lang="en-IN" sz="3700" b="1" dirty="0">
                <a:latin typeface="Franklin Gothic Medium" pitchFamily="34" charset="0"/>
              </a:rPr>
              <a:t>M/s </a:t>
            </a:r>
            <a:r>
              <a:rPr lang="en-IN" sz="3700" b="1" dirty="0" err="1">
                <a:latin typeface="Franklin Gothic Medium" pitchFamily="34" charset="0"/>
              </a:rPr>
              <a:t>Choudhury</a:t>
            </a:r>
            <a:r>
              <a:rPr lang="en-IN" sz="3700" b="1" dirty="0">
                <a:latin typeface="Franklin Gothic Medium" pitchFamily="34" charset="0"/>
              </a:rPr>
              <a:t> Commercial Complex cum Hotel</a:t>
            </a:r>
            <a:endParaRPr lang="en-US" sz="3700" b="1" dirty="0">
              <a:latin typeface="Franklin Gothic Medium" pitchFamily="34" charset="0"/>
            </a:endParaRPr>
          </a:p>
        </p:txBody>
      </p:sp>
      <p:sp>
        <p:nvSpPr>
          <p:cNvPr id="3" name="Content Placeholder 2"/>
          <p:cNvSpPr>
            <a:spLocks noGrp="1"/>
          </p:cNvSpPr>
          <p:nvPr>
            <p:ph idx="1"/>
          </p:nvPr>
        </p:nvSpPr>
        <p:spPr>
          <a:xfrm>
            <a:off x="152400" y="1981201"/>
            <a:ext cx="8839200" cy="4648199"/>
          </a:xfrm>
        </p:spPr>
        <p:txBody>
          <a:bodyPr>
            <a:noAutofit/>
          </a:bodyPr>
          <a:lstStyle/>
          <a:p>
            <a:pPr marL="0" indent="0" algn="just">
              <a:buNone/>
            </a:pPr>
            <a:r>
              <a:rPr lang="en-IN" sz="3100" dirty="0" smtClean="0">
                <a:latin typeface="Franklin Gothic Medium" pitchFamily="34" charset="0"/>
              </a:rPr>
              <a:t>M/s </a:t>
            </a:r>
            <a:r>
              <a:rPr lang="en-IN" sz="3100" dirty="0" err="1">
                <a:latin typeface="Franklin Gothic Medium" pitchFamily="34" charset="0"/>
              </a:rPr>
              <a:t>Choudhury</a:t>
            </a:r>
            <a:r>
              <a:rPr lang="en-IN" sz="3100" dirty="0">
                <a:latin typeface="Franklin Gothic Medium" pitchFamily="34" charset="0"/>
              </a:rPr>
              <a:t> Commercial Complex cum Hotel is a CRE cum hotel unit promoted by Smt. </a:t>
            </a:r>
            <a:r>
              <a:rPr lang="en-IN" sz="3100" dirty="0" err="1">
                <a:latin typeface="Franklin Gothic Medium" pitchFamily="34" charset="0"/>
              </a:rPr>
              <a:t>Marami</a:t>
            </a:r>
            <a:r>
              <a:rPr lang="en-IN" sz="3100" dirty="0">
                <a:latin typeface="Franklin Gothic Medium" pitchFamily="34" charset="0"/>
              </a:rPr>
              <a:t> </a:t>
            </a:r>
            <a:r>
              <a:rPr lang="en-IN" sz="3100" dirty="0" err="1">
                <a:latin typeface="Franklin Gothic Medium" pitchFamily="34" charset="0"/>
              </a:rPr>
              <a:t>Choudhury</a:t>
            </a:r>
            <a:r>
              <a:rPr lang="en-IN" sz="3100" dirty="0">
                <a:latin typeface="Franklin Gothic Medium" pitchFamily="34" charset="0"/>
              </a:rPr>
              <a:t> by taking financial assistance from AFC in the year 2007.  The hotel provides organic food to visitors and is working towards installation of solar panels, energy star rated heating and cooling systems, geothermal cooling towers, water recovery and recycling systems, rain water harvesting etc.  Smt. </a:t>
            </a:r>
            <a:r>
              <a:rPr lang="en-IN" sz="3100" dirty="0" err="1">
                <a:latin typeface="Franklin Gothic Medium" pitchFamily="34" charset="0"/>
              </a:rPr>
              <a:t>Marami</a:t>
            </a:r>
            <a:r>
              <a:rPr lang="en-IN" sz="3100" dirty="0">
                <a:latin typeface="Franklin Gothic Medium" pitchFamily="34" charset="0"/>
              </a:rPr>
              <a:t> </a:t>
            </a:r>
            <a:r>
              <a:rPr lang="en-IN" sz="3100" dirty="0" err="1">
                <a:latin typeface="Franklin Gothic Medium" pitchFamily="34" charset="0"/>
              </a:rPr>
              <a:t>Choudhury</a:t>
            </a:r>
            <a:r>
              <a:rPr lang="en-IN" sz="3100" dirty="0">
                <a:latin typeface="Franklin Gothic Medium" pitchFamily="34" charset="0"/>
              </a:rPr>
              <a:t> is being conferred award for “Best Woman Entrepreneur.”</a:t>
            </a:r>
            <a:endParaRPr lang="en-US" sz="3100" dirty="0">
              <a:latin typeface="Franklin Gothic Medium" pitchFamily="34" charset="0"/>
            </a:endParaRPr>
          </a:p>
          <a:p>
            <a:pPr marL="0" indent="0" algn="just">
              <a:buNone/>
            </a:pPr>
            <a:endParaRPr lang="en-US" sz="2100" dirty="0">
              <a:latin typeface="Franklin Gothic Medium" pitchFamily="34" charset="0"/>
            </a:endParaRPr>
          </a:p>
        </p:txBody>
      </p:sp>
    </p:spTree>
    <p:extLst>
      <p:ext uri="{BB962C8B-B14F-4D97-AF65-F5344CB8AC3E}">
        <p14:creationId xmlns:p14="http://schemas.microsoft.com/office/powerpoint/2010/main" val="2293106697"/>
      </p:ext>
    </p:extLst>
  </p:cSld>
  <p:clrMapOvr>
    <a:masterClrMapping/>
  </p:clrMapOvr>
  <p:transition advClick="0" advTm="6000">
    <p:wheel spokes="1"/>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839200" cy="1341438"/>
          </a:xfrm>
        </p:spPr>
        <p:txBody>
          <a:bodyPr>
            <a:noAutofit/>
          </a:bodyPr>
          <a:lstStyle/>
          <a:p>
            <a:r>
              <a:rPr lang="en-US" b="1" dirty="0">
                <a:latin typeface="Franklin Gothic Medium" pitchFamily="34" charset="0"/>
              </a:rPr>
              <a:t>Award for Outstanding SIDCs</a:t>
            </a:r>
            <a:br>
              <a:rPr lang="en-US" b="1" dirty="0">
                <a:latin typeface="Franklin Gothic Medium" pitchFamily="34" charset="0"/>
              </a:rPr>
            </a:br>
            <a:r>
              <a:rPr lang="en-US" b="1" dirty="0">
                <a:latin typeface="Franklin Gothic Medium" pitchFamily="34" charset="0"/>
              </a:rPr>
              <a:t>EDC Ltd., Goa</a:t>
            </a: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9879"/>
          <a:stretch/>
        </p:blipFill>
        <p:spPr bwMode="auto">
          <a:xfrm>
            <a:off x="3733800" y="4114800"/>
            <a:ext cx="5029200" cy="2545313"/>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83787"/>
            <a:ext cx="5029200" cy="237861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AutoShape 5" descr="Low Interest Rate Loan Goa, Loan for Goans, Business Loan Go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C:\Users\i3\Documents\COSIDICI AWARDS\AWARDS-2022\EDC LTD ~ Best SIDC AWARD\IMG-20220713-WA0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229100"/>
            <a:ext cx="1631185" cy="17907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200" y="6075402"/>
            <a:ext cx="3197225" cy="646331"/>
          </a:xfrm>
          <a:prstGeom prst="rect">
            <a:avLst/>
          </a:prstGeom>
          <a:noFill/>
        </p:spPr>
        <p:txBody>
          <a:bodyPr wrap="square" rtlCol="0">
            <a:spAutoFit/>
          </a:bodyPr>
          <a:lstStyle/>
          <a:p>
            <a:pPr algn="ctr"/>
            <a:r>
              <a:rPr lang="en-US" b="1" dirty="0">
                <a:latin typeface="Franklin Gothic Medium" pitchFamily="34" charset="0"/>
              </a:rPr>
              <a:t>Shri B. S. </a:t>
            </a:r>
            <a:r>
              <a:rPr lang="en-US" b="1" dirty="0" err="1">
                <a:latin typeface="Franklin Gothic Medium" pitchFamily="34" charset="0"/>
              </a:rPr>
              <a:t>Pai</a:t>
            </a:r>
            <a:r>
              <a:rPr lang="en-US" b="1" dirty="0">
                <a:latin typeface="Franklin Gothic Medium" pitchFamily="34" charset="0"/>
              </a:rPr>
              <a:t> Angle</a:t>
            </a:r>
          </a:p>
          <a:p>
            <a:pPr algn="ctr"/>
            <a:r>
              <a:rPr lang="en-US" b="1" dirty="0">
                <a:latin typeface="Franklin Gothic Medium" pitchFamily="34" charset="0"/>
              </a:rPr>
              <a:t>Managing </a:t>
            </a:r>
            <a:r>
              <a:rPr lang="en-US" b="1" dirty="0" smtClean="0">
                <a:latin typeface="Franklin Gothic Medium" pitchFamily="34" charset="0"/>
              </a:rPr>
              <a:t>Director</a:t>
            </a:r>
            <a:endParaRPr lang="en-US" b="1" dirty="0">
              <a:latin typeface="Franklin Gothic Medium" pitchFamily="34" charset="0"/>
            </a:endParaRPr>
          </a:p>
        </p:txBody>
      </p:sp>
      <p:pic>
        <p:nvPicPr>
          <p:cNvPr id="8"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4849" t="7504" r="5555" b="5368"/>
          <a:stretch/>
        </p:blipFill>
        <p:spPr bwMode="auto">
          <a:xfrm>
            <a:off x="654815" y="1066800"/>
            <a:ext cx="1859785" cy="236220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152400" y="3505200"/>
            <a:ext cx="3197226" cy="646331"/>
          </a:xfrm>
          <a:prstGeom prst="rect">
            <a:avLst/>
          </a:prstGeom>
        </p:spPr>
        <p:txBody>
          <a:bodyPr wrap="square">
            <a:spAutoFit/>
          </a:bodyPr>
          <a:lstStyle/>
          <a:p>
            <a:pPr algn="ctr"/>
            <a:r>
              <a:rPr lang="en-US" b="1" dirty="0">
                <a:latin typeface="Franklin Gothic Medium" pitchFamily="34" charset="0"/>
              </a:rPr>
              <a:t>Shri  </a:t>
            </a:r>
            <a:r>
              <a:rPr lang="en-US" b="1" dirty="0" err="1">
                <a:latin typeface="Franklin Gothic Medium" pitchFamily="34" charset="0"/>
              </a:rPr>
              <a:t>Sadanand</a:t>
            </a:r>
            <a:r>
              <a:rPr lang="en-US" b="1" dirty="0">
                <a:latin typeface="Franklin Gothic Medium" pitchFamily="34" charset="0"/>
              </a:rPr>
              <a:t> </a:t>
            </a:r>
            <a:r>
              <a:rPr lang="en-US" b="1" dirty="0" err="1">
                <a:latin typeface="Franklin Gothic Medium" pitchFamily="34" charset="0"/>
              </a:rPr>
              <a:t>Shet</a:t>
            </a:r>
            <a:r>
              <a:rPr lang="en-US" b="1" dirty="0">
                <a:latin typeface="Franklin Gothic Medium" pitchFamily="34" charset="0"/>
              </a:rPr>
              <a:t> </a:t>
            </a:r>
            <a:r>
              <a:rPr lang="en-US" b="1" dirty="0" err="1">
                <a:latin typeface="Franklin Gothic Medium" pitchFamily="34" charset="0"/>
              </a:rPr>
              <a:t>Tanavade</a:t>
            </a:r>
            <a:endParaRPr lang="en-US" b="1" dirty="0">
              <a:latin typeface="Franklin Gothic Medium" pitchFamily="34" charset="0"/>
            </a:endParaRPr>
          </a:p>
          <a:p>
            <a:pPr algn="ctr"/>
            <a:r>
              <a:rPr lang="en-US" b="1" dirty="0">
                <a:latin typeface="Franklin Gothic Medium" pitchFamily="34" charset="0"/>
              </a:rPr>
              <a:t>Chairman</a:t>
            </a:r>
          </a:p>
        </p:txBody>
      </p:sp>
    </p:spTree>
    <p:extLst>
      <p:ext uri="{BB962C8B-B14F-4D97-AF65-F5344CB8AC3E}">
        <p14:creationId xmlns:p14="http://schemas.microsoft.com/office/powerpoint/2010/main" val="755544295"/>
      </p:ext>
    </p:extLst>
  </p:cSld>
  <p:clrMapOvr>
    <a:masterClrMapping/>
  </p:clrMapOvr>
  <p:transition advClick="0" advTm="6000">
    <p:wheel spokes="1"/>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295400"/>
          </a:xfrm>
        </p:spPr>
        <p:txBody>
          <a:bodyPr>
            <a:noAutofit/>
          </a:bodyPr>
          <a:lstStyle/>
          <a:p>
            <a:pPr>
              <a:spcBef>
                <a:spcPts val="1800"/>
              </a:spcBef>
            </a:pPr>
            <a:r>
              <a:rPr lang="en-US" sz="3500" b="1" dirty="0">
                <a:latin typeface="Franklin Gothic Medium" pitchFamily="34" charset="0"/>
              </a:rPr>
              <a:t>Award for Outstanding </a:t>
            </a:r>
            <a:r>
              <a:rPr lang="en-US" sz="3500" b="1" dirty="0" smtClean="0">
                <a:latin typeface="Franklin Gothic Medium" pitchFamily="34" charset="0"/>
              </a:rPr>
              <a:t>SIDCs</a:t>
            </a:r>
            <a:br>
              <a:rPr lang="en-US" sz="3500" b="1" dirty="0" smtClean="0">
                <a:latin typeface="Franklin Gothic Medium" pitchFamily="34" charset="0"/>
              </a:rPr>
            </a:br>
            <a:r>
              <a:rPr lang="en-US" sz="4000" b="1" dirty="0" smtClean="0">
                <a:latin typeface="Franklin Gothic Medium" pitchFamily="34" charset="0"/>
              </a:rPr>
              <a:t>EDC </a:t>
            </a:r>
            <a:r>
              <a:rPr lang="en-US" sz="4000" b="1" dirty="0">
                <a:latin typeface="Franklin Gothic Medium" pitchFamily="34" charset="0"/>
              </a:rPr>
              <a:t>Ltd., Goa</a:t>
            </a:r>
          </a:p>
        </p:txBody>
      </p:sp>
      <p:sp>
        <p:nvSpPr>
          <p:cNvPr id="3" name="Content Placeholder 2"/>
          <p:cNvSpPr>
            <a:spLocks noGrp="1"/>
          </p:cNvSpPr>
          <p:nvPr>
            <p:ph idx="1"/>
          </p:nvPr>
        </p:nvSpPr>
        <p:spPr>
          <a:xfrm>
            <a:off x="152400" y="1447800"/>
            <a:ext cx="8839200" cy="5181600"/>
          </a:xfrm>
        </p:spPr>
        <p:txBody>
          <a:bodyPr>
            <a:noAutofit/>
          </a:bodyPr>
          <a:lstStyle/>
          <a:p>
            <a:pPr marL="0" indent="0" algn="just">
              <a:spcBef>
                <a:spcPts val="0"/>
              </a:spcBef>
              <a:buNone/>
            </a:pPr>
            <a:r>
              <a:rPr lang="en-IN" sz="1500" dirty="0">
                <a:latin typeface="Franklin Gothic Medium" pitchFamily="34" charset="0"/>
              </a:rPr>
              <a:t>EDC </a:t>
            </a:r>
            <a:r>
              <a:rPr lang="en-IN" sz="1500" dirty="0" smtClean="0">
                <a:latin typeface="Franklin Gothic Medium" pitchFamily="34" charset="0"/>
              </a:rPr>
              <a:t>Limited, </a:t>
            </a:r>
            <a:r>
              <a:rPr lang="en-IN" sz="1500" dirty="0">
                <a:latin typeface="Franklin Gothic Medium" pitchFamily="34" charset="0"/>
              </a:rPr>
              <a:t>incorporated in </a:t>
            </a:r>
            <a:r>
              <a:rPr lang="en-IN" sz="1500" dirty="0" smtClean="0">
                <a:latin typeface="Franklin Gothic Medium" pitchFamily="34" charset="0"/>
              </a:rPr>
              <a:t>1975, </a:t>
            </a:r>
            <a:r>
              <a:rPr lang="en-IN" sz="1500" dirty="0">
                <a:latin typeface="Franklin Gothic Medium" pitchFamily="34" charset="0"/>
              </a:rPr>
              <a:t>is a premier financial institution in Goa and is a catalyst for economic development and industrial growth in the State. Goa “the pearl of orient” is a well renowned tourist destination and EDC Ltd. has geared its policies and working to develop the State so as to make it popular all over the world.   </a:t>
            </a:r>
            <a:endParaRPr lang="en-US" sz="1500" dirty="0">
              <a:latin typeface="Franklin Gothic Medium" pitchFamily="34" charset="0"/>
            </a:endParaRPr>
          </a:p>
          <a:p>
            <a:pPr marL="182880" lvl="0" indent="-182880" algn="just">
              <a:spcBef>
                <a:spcPts val="0"/>
              </a:spcBef>
            </a:pPr>
            <a:r>
              <a:rPr lang="en-US" sz="1500" dirty="0">
                <a:latin typeface="Franklin Gothic Medium" pitchFamily="34" charset="0"/>
              </a:rPr>
              <a:t>Towards this end EDC has financed over 400 hotels in Goa.  </a:t>
            </a:r>
          </a:p>
          <a:p>
            <a:pPr marL="182880" lvl="0" indent="-182880" algn="just">
              <a:spcBef>
                <a:spcPts val="0"/>
              </a:spcBef>
            </a:pPr>
            <a:r>
              <a:rPr lang="en-US" sz="1500" dirty="0" smtClean="0">
                <a:latin typeface="Franklin Gothic Medium" pitchFamily="34" charset="0"/>
              </a:rPr>
              <a:t>EDC </a:t>
            </a:r>
            <a:r>
              <a:rPr lang="en-US" sz="1500" dirty="0">
                <a:latin typeface="Franklin Gothic Medium" pitchFamily="34" charset="0"/>
              </a:rPr>
              <a:t>partnered joint sector projects with Central PSUs like Hindustan Antibiotics Ltd. (HAL), Bharat Electronics Ltd. (BEL), Hindustan  Machine Tools Ltd. (HMT),  Scooters India Ltd. etc. to set up subsidiary units in backward areas.  Thereafter, it collaborated with private sector companies viz. TATA and Crompton Greaves to set up engineering units.  </a:t>
            </a:r>
          </a:p>
          <a:p>
            <a:pPr marL="182880" lvl="0" indent="-182880" algn="just">
              <a:spcBef>
                <a:spcPts val="0"/>
              </a:spcBef>
            </a:pPr>
            <a:r>
              <a:rPr lang="en-US" sz="1500" dirty="0">
                <a:latin typeface="Franklin Gothic Medium" pitchFamily="34" charset="0"/>
              </a:rPr>
              <a:t>Every third Industrial Unit set up in the State has been assisted by EDC.   </a:t>
            </a:r>
          </a:p>
          <a:p>
            <a:pPr marL="182880" lvl="0" indent="-182880" algn="just">
              <a:spcBef>
                <a:spcPts val="0"/>
              </a:spcBef>
            </a:pPr>
            <a:r>
              <a:rPr lang="en-US" sz="1500" dirty="0">
                <a:latin typeface="Franklin Gothic Medium" pitchFamily="34" charset="0"/>
              </a:rPr>
              <a:t>The Corporation has been instrumental in supporting many first Generation entrepreneurs who have grown in size and turnover to contribute to Goa’s Industrial Development.  </a:t>
            </a:r>
          </a:p>
          <a:p>
            <a:pPr marL="182880" lvl="0" indent="-182880" algn="just">
              <a:spcBef>
                <a:spcPts val="0"/>
              </a:spcBef>
            </a:pPr>
            <a:r>
              <a:rPr lang="en-US" sz="1500" dirty="0">
                <a:latin typeface="Franklin Gothic Medium" pitchFamily="34" charset="0"/>
              </a:rPr>
              <a:t>EDC has supported large projects which are market leaders in their domain viz. D-Link, Crompton Greaves Fans, IFB, Astra Metal Systems, GKB </a:t>
            </a:r>
            <a:r>
              <a:rPr lang="en-US" sz="1500" dirty="0" err="1">
                <a:latin typeface="Franklin Gothic Medium" pitchFamily="34" charset="0"/>
              </a:rPr>
              <a:t>Opthalmics</a:t>
            </a:r>
            <a:r>
              <a:rPr lang="en-US" sz="1500" dirty="0">
                <a:latin typeface="Franklin Gothic Medium" pitchFamily="34" charset="0"/>
              </a:rPr>
              <a:t>, Goa </a:t>
            </a:r>
            <a:r>
              <a:rPr lang="en-US" sz="1500" dirty="0" err="1">
                <a:latin typeface="Franklin Gothic Medium" pitchFamily="34" charset="0"/>
              </a:rPr>
              <a:t>Optolab</a:t>
            </a:r>
            <a:r>
              <a:rPr lang="en-US" sz="1500" dirty="0">
                <a:latin typeface="Franklin Gothic Medium" pitchFamily="34" charset="0"/>
              </a:rPr>
              <a:t>, Alcon Group, </a:t>
            </a:r>
            <a:r>
              <a:rPr lang="en-US" sz="1500" dirty="0" err="1">
                <a:latin typeface="Franklin Gothic Medium" pitchFamily="34" charset="0"/>
              </a:rPr>
              <a:t>Kamat</a:t>
            </a:r>
            <a:r>
              <a:rPr lang="en-US" sz="1500" dirty="0">
                <a:latin typeface="Franklin Gothic Medium" pitchFamily="34" charset="0"/>
              </a:rPr>
              <a:t> Constructions, CMM group etc</a:t>
            </a:r>
            <a:r>
              <a:rPr lang="en-US" sz="1500" dirty="0" smtClean="0">
                <a:latin typeface="Franklin Gothic Medium" pitchFamily="34" charset="0"/>
              </a:rPr>
              <a:t>.</a:t>
            </a:r>
          </a:p>
          <a:p>
            <a:pPr marL="182880" indent="-182880" algn="just">
              <a:spcBef>
                <a:spcPts val="0"/>
              </a:spcBef>
            </a:pPr>
            <a:r>
              <a:rPr lang="en-US" sz="1500" dirty="0">
                <a:latin typeface="Franklin Gothic Medium" pitchFamily="34" charset="0"/>
              </a:rPr>
              <a:t>The Corporation has been assisting the Government by actively participating in the </a:t>
            </a:r>
            <a:r>
              <a:rPr lang="en-US" sz="1500" dirty="0" err="1" smtClean="0">
                <a:latin typeface="Franklin Gothic Medium" pitchFamily="34" charset="0"/>
              </a:rPr>
              <a:t>Aatmanirbar</a:t>
            </a:r>
            <a:r>
              <a:rPr lang="en-US" sz="1500" dirty="0" smtClean="0">
                <a:latin typeface="Franklin Gothic Medium" pitchFamily="34" charset="0"/>
              </a:rPr>
              <a:t> </a:t>
            </a:r>
            <a:r>
              <a:rPr lang="en-US" sz="1500" dirty="0">
                <a:latin typeface="Franklin Gothic Medium" pitchFamily="34" charset="0"/>
              </a:rPr>
              <a:t>Bharat and </a:t>
            </a:r>
            <a:r>
              <a:rPr lang="en-US" sz="1500" dirty="0" err="1">
                <a:latin typeface="Franklin Gothic Medium" pitchFamily="34" charset="0"/>
              </a:rPr>
              <a:t>Swayampurna</a:t>
            </a:r>
            <a:r>
              <a:rPr lang="en-US" sz="1500" dirty="0">
                <a:latin typeface="Franklin Gothic Medium" pitchFamily="34" charset="0"/>
              </a:rPr>
              <a:t> Goa </a:t>
            </a:r>
            <a:r>
              <a:rPr lang="en-US" sz="1500" dirty="0" err="1">
                <a:latin typeface="Franklin Gothic Medium" pitchFamily="34" charset="0"/>
              </a:rPr>
              <a:t>progammes</a:t>
            </a:r>
            <a:r>
              <a:rPr lang="en-US" sz="1500" dirty="0">
                <a:latin typeface="Franklin Gothic Medium" pitchFamily="34" charset="0"/>
              </a:rPr>
              <a:t> with an objective to increase awareness about Government Schemes and to reach information to remote areas of the State</a:t>
            </a:r>
            <a:r>
              <a:rPr lang="en-US" sz="1500" dirty="0" smtClean="0">
                <a:latin typeface="Franklin Gothic Medium" pitchFamily="34" charset="0"/>
              </a:rPr>
              <a:t>.</a:t>
            </a:r>
          </a:p>
          <a:p>
            <a:pPr marL="182880" lvl="0" indent="-182880" algn="just">
              <a:spcBef>
                <a:spcPts val="0"/>
              </a:spcBef>
            </a:pPr>
            <a:r>
              <a:rPr lang="en-US" sz="1500" dirty="0">
                <a:latin typeface="Franklin Gothic Medium" pitchFamily="34" charset="0"/>
              </a:rPr>
              <a:t>EDC then reinvented its Business Model and took up funding Infrastructural projects of the State Government which were earlier funded by other agencies and banks at higher interest rates saving the State Government 1% on the interest rates.  The win-win strategy gave EDC a strong portfolio and near zero NPA portfolio.  </a:t>
            </a:r>
          </a:p>
          <a:p>
            <a:pPr marL="182880" indent="-182880" algn="just">
              <a:spcBef>
                <a:spcPts val="0"/>
              </a:spcBef>
            </a:pPr>
            <a:endParaRPr lang="en-US" sz="1600" dirty="0">
              <a:latin typeface="Franklin Gothic Medium" pitchFamily="34" charset="0"/>
            </a:endParaRPr>
          </a:p>
          <a:p>
            <a:pPr marL="182880" lvl="0" indent="-182880" algn="just">
              <a:spcBef>
                <a:spcPts val="0"/>
              </a:spcBef>
            </a:pPr>
            <a:endParaRPr lang="en-US" sz="1600" dirty="0">
              <a:latin typeface="Franklin Gothic Medium" pitchFamily="34" charset="0"/>
            </a:endParaRPr>
          </a:p>
        </p:txBody>
      </p:sp>
    </p:spTree>
    <p:extLst>
      <p:ext uri="{BB962C8B-B14F-4D97-AF65-F5344CB8AC3E}">
        <p14:creationId xmlns:p14="http://schemas.microsoft.com/office/powerpoint/2010/main" val="1121488858"/>
      </p:ext>
    </p:extLst>
  </p:cSld>
  <p:clrMapOvr>
    <a:masterClrMapping/>
  </p:clrMapOvr>
  <p:transition advClick="0" advTm="6000">
    <p:wheel spokes="1"/>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839200" cy="6477000"/>
          </a:xfrm>
        </p:spPr>
        <p:txBody>
          <a:bodyPr>
            <a:noAutofit/>
          </a:bodyPr>
          <a:lstStyle/>
          <a:p>
            <a:pPr marL="0" lvl="1" indent="0" algn="r">
              <a:spcBef>
                <a:spcPts val="0"/>
              </a:spcBef>
              <a:buNone/>
            </a:pPr>
            <a:r>
              <a:rPr lang="en-US" sz="2000" b="1" dirty="0" smtClean="0">
                <a:solidFill>
                  <a:schemeClr val="tx2">
                    <a:lumMod val="50000"/>
                  </a:schemeClr>
                </a:solidFill>
                <a:latin typeface="Franklin Gothic Medium" pitchFamily="34" charset="0"/>
              </a:rPr>
              <a:t>EDC Ltd. (</a:t>
            </a:r>
            <a:r>
              <a:rPr lang="en-US" sz="2000" b="1" dirty="0" err="1" smtClean="0">
                <a:solidFill>
                  <a:schemeClr val="tx2">
                    <a:lumMod val="50000"/>
                  </a:schemeClr>
                </a:solidFill>
                <a:latin typeface="Franklin Gothic Medium" pitchFamily="34" charset="0"/>
              </a:rPr>
              <a:t>Contd</a:t>
            </a:r>
            <a:r>
              <a:rPr lang="en-US" sz="2000" b="1" dirty="0" smtClean="0">
                <a:solidFill>
                  <a:schemeClr val="tx2">
                    <a:lumMod val="50000"/>
                  </a:schemeClr>
                </a:solidFill>
                <a:latin typeface="Franklin Gothic Medium" pitchFamily="34" charset="0"/>
              </a:rPr>
              <a:t>…)</a:t>
            </a:r>
          </a:p>
          <a:p>
            <a:pPr marL="0" lvl="1" indent="0" algn="r">
              <a:spcBef>
                <a:spcPts val="0"/>
              </a:spcBef>
              <a:buNone/>
            </a:pPr>
            <a:endParaRPr lang="en-US" sz="900" b="1" dirty="0">
              <a:solidFill>
                <a:schemeClr val="tx2">
                  <a:lumMod val="50000"/>
                </a:schemeClr>
              </a:solidFill>
              <a:latin typeface="Franklin Gothic Medium" pitchFamily="34" charset="0"/>
            </a:endParaRPr>
          </a:p>
          <a:p>
            <a:pPr marL="182880" indent="-182880" algn="just">
              <a:spcBef>
                <a:spcPts val="0"/>
              </a:spcBef>
            </a:pPr>
            <a:r>
              <a:rPr lang="en-US" sz="1500" dirty="0" smtClean="0">
                <a:latin typeface="Franklin Gothic Medium" pitchFamily="34" charset="0"/>
              </a:rPr>
              <a:t>EDC </a:t>
            </a:r>
            <a:r>
              <a:rPr lang="en-US" sz="1500" dirty="0">
                <a:latin typeface="Franklin Gothic Medium" pitchFamily="34" charset="0"/>
              </a:rPr>
              <a:t>is successfully operating “Chief Ministers’ </a:t>
            </a:r>
            <a:r>
              <a:rPr lang="en-US" sz="1500" dirty="0" err="1">
                <a:latin typeface="Franklin Gothic Medium" pitchFamily="34" charset="0"/>
              </a:rPr>
              <a:t>Rozgar</a:t>
            </a:r>
            <a:r>
              <a:rPr lang="en-US" sz="1500" dirty="0">
                <a:latin typeface="Franklin Gothic Medium" pitchFamily="34" charset="0"/>
              </a:rPr>
              <a:t> </a:t>
            </a:r>
            <a:r>
              <a:rPr lang="en-US" sz="1500" dirty="0" err="1">
                <a:latin typeface="Franklin Gothic Medium" pitchFamily="34" charset="0"/>
              </a:rPr>
              <a:t>Yojana</a:t>
            </a:r>
            <a:r>
              <a:rPr lang="en-US" sz="1500" dirty="0">
                <a:latin typeface="Franklin Gothic Medium" pitchFamily="34" charset="0"/>
              </a:rPr>
              <a:t>” (CMRY) and “Goa </a:t>
            </a:r>
            <a:r>
              <a:rPr lang="en-US" sz="1500" dirty="0" err="1">
                <a:latin typeface="Franklin Gothic Medium" pitchFamily="34" charset="0"/>
              </a:rPr>
              <a:t>Tribal’s</a:t>
            </a:r>
            <a:r>
              <a:rPr lang="en-US" sz="1500" dirty="0">
                <a:latin typeface="Franklin Gothic Medium" pitchFamily="34" charset="0"/>
              </a:rPr>
              <a:t> Employment Generation </a:t>
            </a:r>
            <a:r>
              <a:rPr lang="en-US" sz="1500" dirty="0" err="1">
                <a:latin typeface="Franklin Gothic Medium" pitchFamily="34" charset="0"/>
              </a:rPr>
              <a:t>Programme</a:t>
            </a:r>
            <a:r>
              <a:rPr lang="en-US" sz="1500" dirty="0">
                <a:latin typeface="Franklin Gothic Medium" pitchFamily="34" charset="0"/>
              </a:rPr>
              <a:t> Scheme” (GTEGP) to support small business.  The effective cost of funds here is just about 3% p.a. and </a:t>
            </a:r>
            <a:r>
              <a:rPr lang="en-US" sz="1500" dirty="0" err="1">
                <a:latin typeface="Franklin Gothic Medium" pitchFamily="34" charset="0"/>
              </a:rPr>
              <a:t>subsidised</a:t>
            </a:r>
            <a:r>
              <a:rPr lang="en-US" sz="1500" dirty="0">
                <a:latin typeface="Franklin Gothic Medium" pitchFamily="34" charset="0"/>
              </a:rPr>
              <a:t> by the State Government.  The scheme has supported over 7700 educated unemployed </a:t>
            </a:r>
            <a:r>
              <a:rPr lang="en-US" sz="1500" dirty="0" err="1">
                <a:latin typeface="Franklin Gothic Medium" pitchFamily="34" charset="0"/>
              </a:rPr>
              <a:t>Goan</a:t>
            </a:r>
            <a:r>
              <a:rPr lang="en-US" sz="1500" dirty="0">
                <a:latin typeface="Franklin Gothic Medium" pitchFamily="34" charset="0"/>
              </a:rPr>
              <a:t> youth to set up their business and not depend on jobs. </a:t>
            </a:r>
          </a:p>
          <a:p>
            <a:pPr marL="182880" indent="-182880" algn="just">
              <a:spcBef>
                <a:spcPts val="0"/>
              </a:spcBef>
            </a:pPr>
            <a:r>
              <a:rPr lang="en-US" sz="1500" dirty="0">
                <a:latin typeface="Franklin Gothic Medium" pitchFamily="34" charset="0"/>
              </a:rPr>
              <a:t>The EDC operates a Modified Interest Rebate Scheme (MIRS-2012) for MSMEs wherein State Government reimburses 2% to units having promoters of Goa origin, 2% to women entrepreneurs and 5% to units set up in backward </a:t>
            </a:r>
            <a:r>
              <a:rPr lang="en-US" sz="1500" dirty="0" err="1">
                <a:latin typeface="Franklin Gothic Medium" pitchFamily="34" charset="0"/>
              </a:rPr>
              <a:t>talukas</a:t>
            </a:r>
            <a:r>
              <a:rPr lang="en-US" sz="1500" dirty="0">
                <a:latin typeface="Franklin Gothic Medium" pitchFamily="34" charset="0"/>
              </a:rPr>
              <a:t> of Goa.  The facility is extended to Standard Accounts only. As a result most of the units assisted remain regular contained the NPAs.</a:t>
            </a:r>
          </a:p>
          <a:p>
            <a:pPr marL="182880" indent="-182880" algn="just">
              <a:spcBef>
                <a:spcPts val="0"/>
              </a:spcBef>
            </a:pPr>
            <a:r>
              <a:rPr lang="en-US" sz="1500" dirty="0">
                <a:latin typeface="Franklin Gothic Medium" pitchFamily="34" charset="0"/>
              </a:rPr>
              <a:t>The Corporation is the Nodal agency to implement the “Debt Relief Scheme for mining affected borrowers of Financial Institution”. The cumulative subsidy sanctioned by EDC so far under the scheme is Rs.10,841.79 lakhs to 4,696 applications under the scheme. </a:t>
            </a:r>
          </a:p>
          <a:p>
            <a:pPr marL="182880" indent="-182880" algn="just">
              <a:spcBef>
                <a:spcPts val="0"/>
              </a:spcBef>
            </a:pPr>
            <a:r>
              <a:rPr lang="en-US" sz="1500" dirty="0" smtClean="0">
                <a:latin typeface="Franklin Gothic Medium" pitchFamily="34" charset="0"/>
              </a:rPr>
              <a:t>EDC </a:t>
            </a:r>
            <a:r>
              <a:rPr lang="en-US" sz="1500" dirty="0">
                <a:latin typeface="Franklin Gothic Medium" pitchFamily="34" charset="0"/>
              </a:rPr>
              <a:t>Ltd has developed a vast land area of about 1,77,000 </a:t>
            </a:r>
            <a:r>
              <a:rPr lang="en-US" sz="1500" dirty="0" err="1">
                <a:latin typeface="Franklin Gothic Medium" pitchFamily="34" charset="0"/>
              </a:rPr>
              <a:t>sqmts</a:t>
            </a:r>
            <a:r>
              <a:rPr lang="en-US" sz="1500" dirty="0">
                <a:latin typeface="Franklin Gothic Medium" pitchFamily="34" charset="0"/>
              </a:rPr>
              <a:t> at a prime location in the city of </a:t>
            </a:r>
            <a:r>
              <a:rPr lang="en-US" sz="1500" dirty="0" err="1">
                <a:latin typeface="Franklin Gothic Medium" pitchFamily="34" charset="0"/>
              </a:rPr>
              <a:t>Panaji</a:t>
            </a:r>
            <a:r>
              <a:rPr lang="en-US" sz="1500" dirty="0">
                <a:latin typeface="Franklin Gothic Medium" pitchFamily="34" charset="0"/>
              </a:rPr>
              <a:t>.  The land was reclaimed and Infrastructure facilities like roads, water supply lines, footpaths, sewerage system were constructed. The plots at </a:t>
            </a:r>
            <a:r>
              <a:rPr lang="en-US" sz="1500" dirty="0" err="1">
                <a:latin typeface="Franklin Gothic Medium" pitchFamily="34" charset="0"/>
              </a:rPr>
              <a:t>Patto</a:t>
            </a:r>
            <a:r>
              <a:rPr lang="en-US" sz="1500" dirty="0">
                <a:latin typeface="Franklin Gothic Medium" pitchFamily="34" charset="0"/>
              </a:rPr>
              <a:t> Plaza have been leased to various parties viz. LIC, RBI, State Bank of India, Bank of India, Bharat Petroleum, Goa Government, ESIC, Registrar of Companies, Income Tax </a:t>
            </a:r>
            <a:r>
              <a:rPr lang="en-US" sz="1500" dirty="0" err="1">
                <a:latin typeface="Franklin Gothic Medium" pitchFamily="34" charset="0"/>
              </a:rPr>
              <a:t>Dept</a:t>
            </a:r>
            <a:r>
              <a:rPr lang="en-US" sz="1500" dirty="0">
                <a:latin typeface="Franklin Gothic Medium" pitchFamily="34" charset="0"/>
              </a:rPr>
              <a:t> etc.</a:t>
            </a:r>
          </a:p>
          <a:p>
            <a:pPr marL="182880" indent="-182880" algn="just">
              <a:spcBef>
                <a:spcPts val="0"/>
              </a:spcBef>
            </a:pPr>
            <a:r>
              <a:rPr lang="en-US" sz="1500" dirty="0">
                <a:latin typeface="Franklin Gothic Medium" pitchFamily="34" charset="0"/>
              </a:rPr>
              <a:t>Goa Electronics Limited (GEL), a wholly owned subsidiary of EDC Ltd. provides fee based IT support to various Government Departments.</a:t>
            </a:r>
          </a:p>
          <a:p>
            <a:pPr marL="182880" indent="-182880" algn="just">
              <a:spcBef>
                <a:spcPts val="0"/>
              </a:spcBef>
            </a:pPr>
            <a:r>
              <a:rPr lang="en-US" sz="1500" dirty="0">
                <a:latin typeface="Franklin Gothic Medium" pitchFamily="34" charset="0"/>
              </a:rPr>
              <a:t>EDC launched an initiative titled “Centre for Empowerment &amp; Excellence” aimed at training and empowering individuals to strive for excellence and has developed a training complex with a state-of-the-art auditorium “</a:t>
            </a:r>
            <a:r>
              <a:rPr lang="en-US" sz="1500" dirty="0" err="1">
                <a:latin typeface="Franklin Gothic Medium" pitchFamily="34" charset="0"/>
              </a:rPr>
              <a:t>Nalanda</a:t>
            </a:r>
            <a:r>
              <a:rPr lang="en-US" sz="1500" dirty="0">
                <a:latin typeface="Franklin Gothic Medium" pitchFamily="34" charset="0"/>
              </a:rPr>
              <a:t>”, and other smaller halls where training programmes are conducted. The halls are also available for hire.</a:t>
            </a:r>
          </a:p>
          <a:p>
            <a:pPr marL="182880" indent="-182880" algn="just">
              <a:spcBef>
                <a:spcPts val="0"/>
              </a:spcBef>
            </a:pPr>
            <a:r>
              <a:rPr lang="en-US" sz="1500" dirty="0">
                <a:latin typeface="Franklin Gothic Medium" pitchFamily="34" charset="0"/>
              </a:rPr>
              <a:t>IGNITE-EDC Innovation Hub (Ignite), is now a 111 </a:t>
            </a:r>
            <a:r>
              <a:rPr lang="en-US" sz="1500" dirty="0" err="1">
                <a:latin typeface="Franklin Gothic Medium" pitchFamily="34" charset="0"/>
              </a:rPr>
              <a:t>seater</a:t>
            </a:r>
            <a:r>
              <a:rPr lang="en-US" sz="1500" dirty="0">
                <a:latin typeface="Franklin Gothic Medium" pitchFamily="34" charset="0"/>
              </a:rPr>
              <a:t> facility, an increase from its original capacity of 78 seats. So far it has supported 29 startup </a:t>
            </a:r>
            <a:r>
              <a:rPr lang="en-US" sz="1500" dirty="0" smtClean="0">
                <a:latin typeface="Franklin Gothic Medium" pitchFamily="34" charset="0"/>
              </a:rPr>
              <a:t>incubates </a:t>
            </a:r>
            <a:r>
              <a:rPr lang="en-US" sz="1500" dirty="0">
                <a:latin typeface="Franklin Gothic Medium" pitchFamily="34" charset="0"/>
              </a:rPr>
              <a:t>and has provided co-working space to numerous entities ranging from MNCs to freelancers running their ventures.</a:t>
            </a:r>
          </a:p>
          <a:p>
            <a:pPr marL="182880" indent="-182880" algn="just">
              <a:spcBef>
                <a:spcPts val="0"/>
              </a:spcBef>
            </a:pPr>
            <a:r>
              <a:rPr lang="en-US" sz="1500" dirty="0">
                <a:latin typeface="Franklin Gothic Medium" pitchFamily="34" charset="0"/>
              </a:rPr>
              <a:t>EDC has over the years made sanctions of Rs.3,333 crore to more than 11,781 units generating employment for 3 lakh persons.</a:t>
            </a:r>
          </a:p>
          <a:p>
            <a:pPr marL="182880" indent="-182880" algn="just">
              <a:spcBef>
                <a:spcPts val="0"/>
              </a:spcBef>
            </a:pPr>
            <a:endParaRPr lang="en-US" sz="1600" dirty="0">
              <a:latin typeface="Franklin Gothic Medium" pitchFamily="34" charset="0"/>
            </a:endParaRPr>
          </a:p>
        </p:txBody>
      </p:sp>
    </p:spTree>
    <p:extLst>
      <p:ext uri="{BB962C8B-B14F-4D97-AF65-F5344CB8AC3E}">
        <p14:creationId xmlns:p14="http://schemas.microsoft.com/office/powerpoint/2010/main" val="3591434408"/>
      </p:ext>
    </p:extLst>
  </p:cSld>
  <p:clrMapOvr>
    <a:masterClrMapping/>
  </p:clrMapOvr>
  <p:transition advClick="0" advTm="6000">
    <p:wheel spokes="1"/>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pic>
        <p:nvPicPr>
          <p:cNvPr id="4" name="Picture 2" descr="C:\Users\i3\Documents\COSIDICI AWARDS\AWARDS-2022\riico-logo-banner.pn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380999"/>
            <a:ext cx="2514600" cy="20632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inal logo cosidc"/>
          <p:cNvPicPr/>
          <p:nvPr/>
        </p:nvPicPr>
        <p:blipFill>
          <a:blip r:embed="rId4"/>
          <a:srcRect/>
          <a:stretch>
            <a:fillRect/>
          </a:stretch>
        </p:blipFill>
        <p:spPr bwMode="auto">
          <a:xfrm>
            <a:off x="6553200" y="381000"/>
            <a:ext cx="2247900" cy="2057400"/>
          </a:xfrm>
          <a:prstGeom prst="rect">
            <a:avLst/>
          </a:prstGeom>
          <a:noFill/>
          <a:ln w="9525">
            <a:noFill/>
            <a:miter lim="800000"/>
            <a:headEnd/>
            <a:tailEnd/>
          </a:ln>
        </p:spPr>
      </p:pic>
      <p:sp>
        <p:nvSpPr>
          <p:cNvPr id="9" name="Rectangle 8"/>
          <p:cNvSpPr/>
          <p:nvPr/>
        </p:nvSpPr>
        <p:spPr>
          <a:xfrm>
            <a:off x="228600" y="4953000"/>
            <a:ext cx="8686799" cy="1231106"/>
          </a:xfrm>
          <a:prstGeom prst="rect">
            <a:avLst/>
          </a:prstGeom>
          <a:noFill/>
        </p:spPr>
        <p:txBody>
          <a:bodyPr wrap="square" lIns="91440" tIns="45720" rIns="91440" bIns="45720">
            <a:spAutoFit/>
          </a:bodyPr>
          <a:lstStyle/>
          <a:p>
            <a:pPr algn="ctr"/>
            <a:r>
              <a:rPr lang="en-US" sz="7400" b="1" cap="none" spc="0" dirty="0" smtClean="0">
                <a:ln w="17780" cmpd="sng">
                  <a:solidFill>
                    <a:srgbClr val="FFFFFF"/>
                  </a:solidFill>
                  <a:prstDash val="solid"/>
                  <a:miter lim="800000"/>
                </a:ln>
                <a:effectLst>
                  <a:outerShdw blurRad="50800" algn="tl" rotWithShape="0">
                    <a:srgbClr val="000000"/>
                  </a:outerShdw>
                </a:effectLst>
                <a:latin typeface="Franklin Gothic Medium" pitchFamily="34" charset="0"/>
              </a:rPr>
              <a:t>Thank You</a:t>
            </a:r>
          </a:p>
        </p:txBody>
      </p:sp>
    </p:spTree>
    <p:extLst>
      <p:ext uri="{BB962C8B-B14F-4D97-AF65-F5344CB8AC3E}">
        <p14:creationId xmlns:p14="http://schemas.microsoft.com/office/powerpoint/2010/main" val="1330781617"/>
      </p:ext>
    </p:extLst>
  </p:cSld>
  <p:clrMapOvr>
    <a:masterClrMapping/>
  </p:clrMapOvr>
  <p:transition advClick="0" advTm="6000">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nodeType="clickEffect">
                                  <p:stCondLst>
                                    <p:cond delay="250"/>
                                  </p:stCondLst>
                                  <p:childTnLst>
                                    <p:animClr clrSpc="hsl" dir="cw">
                                      <p:cBhvr override="childStyle">
                                        <p:cTn id="6" dur="500" fill="hold"/>
                                        <p:tgtEl>
                                          <p:spTgt spid="4"/>
                                        </p:tgtEl>
                                        <p:attrNameLst>
                                          <p:attrName>style.color</p:attrName>
                                        </p:attrNameLst>
                                      </p:cBhvr>
                                      <p:by>
                                        <p:hsl h="0" s="12549" l="25098"/>
                                      </p:by>
                                    </p:animClr>
                                    <p:animClr clrSpc="hsl" dir="cw">
                                      <p:cBhvr>
                                        <p:cTn id="7" dur="500" fill="hold"/>
                                        <p:tgtEl>
                                          <p:spTgt spid="4"/>
                                        </p:tgtEl>
                                        <p:attrNameLst>
                                          <p:attrName>fillcolor</p:attrName>
                                        </p:attrNameLst>
                                      </p:cBhvr>
                                      <p:by>
                                        <p:hsl h="0" s="12549" l="25098"/>
                                      </p:by>
                                    </p:animClr>
                                    <p:animClr clrSpc="hsl" dir="cw">
                                      <p:cBhvr>
                                        <p:cTn id="8" dur="500" fill="hold"/>
                                        <p:tgtEl>
                                          <p:spTgt spid="4"/>
                                        </p:tgtEl>
                                        <p:attrNameLst>
                                          <p:attrName>stroke.color</p:attrName>
                                        </p:attrNameLst>
                                      </p:cBhvr>
                                      <p:by>
                                        <p:hsl h="0" s="12549" l="25098"/>
                                      </p:by>
                                    </p:animClr>
                                    <p:set>
                                      <p:cBhvr>
                                        <p:cTn id="9" dur="500" fill="hold"/>
                                        <p:tgtEl>
                                          <p:spTgt spid="4"/>
                                        </p:tgtEl>
                                        <p:attrNameLst>
                                          <p:attrName>fill.type</p:attrName>
                                        </p:attrNameLst>
                                      </p:cBhvr>
                                      <p:to>
                                        <p:strVal val="solid"/>
                                      </p:to>
                                    </p:set>
                                  </p:childTnLst>
                                </p:cTn>
                              </p:par>
                              <p:par>
                                <p:cTn id="10" presetID="30" presetClass="emph" presetSubtype="0" fill="hold" nodeType="withEffect">
                                  <p:stCondLst>
                                    <p:cond delay="250"/>
                                  </p:stCondLst>
                                  <p:childTnLst>
                                    <p:animClr clrSpc="hsl" dir="cw">
                                      <p:cBhvr override="childStyle">
                                        <p:cTn id="11" dur="500" fill="hold"/>
                                        <p:tgtEl>
                                          <p:spTgt spid="5"/>
                                        </p:tgtEl>
                                        <p:attrNameLst>
                                          <p:attrName>style.color</p:attrName>
                                        </p:attrNameLst>
                                      </p:cBhvr>
                                      <p:by>
                                        <p:hsl h="0" s="12549" l="25098"/>
                                      </p:by>
                                    </p:animClr>
                                    <p:animClr clrSpc="hsl" dir="cw">
                                      <p:cBhvr>
                                        <p:cTn id="12" dur="500" fill="hold"/>
                                        <p:tgtEl>
                                          <p:spTgt spid="5"/>
                                        </p:tgtEl>
                                        <p:attrNameLst>
                                          <p:attrName>fillcolor</p:attrName>
                                        </p:attrNameLst>
                                      </p:cBhvr>
                                      <p:by>
                                        <p:hsl h="0" s="12549" l="25098"/>
                                      </p:by>
                                    </p:animClr>
                                    <p:animClr clrSpc="hsl" dir="cw">
                                      <p:cBhvr>
                                        <p:cTn id="13" dur="500" fill="hold"/>
                                        <p:tgtEl>
                                          <p:spTgt spid="5"/>
                                        </p:tgtEl>
                                        <p:attrNameLst>
                                          <p:attrName>stroke.color</p:attrName>
                                        </p:attrNameLst>
                                      </p:cBhvr>
                                      <p:by>
                                        <p:hsl h="0" s="12549" l="25098"/>
                                      </p:by>
                                    </p:animClr>
                                    <p:set>
                                      <p:cBhvr>
                                        <p:cTn id="14" dur="5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2055</TotalTime>
  <Words>6408</Words>
  <Application>Microsoft Office PowerPoint</Application>
  <PresentationFormat>On-screen Show (4:3)</PresentationFormat>
  <Paragraphs>241</Paragraphs>
  <Slides>108</Slides>
  <Notes>0</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Office Theme</vt:lpstr>
      <vt:lpstr>   RIICO in collaboration with COSIDICI  presents National Award Function – 2022 for “Outstanding Entrepreneurs” Funded By State Level Financial Institutions {On November 17, 2022 At  6.00 p.m.  Hotel Indana Palace, Jodhpur (Rajasthan) } </vt:lpstr>
      <vt:lpstr>Andhra Pradesh State Financial Corporation {APSFC}, Vijayawada  M/s. Triovision Composite Technologies Pvt. Ltd.</vt:lpstr>
      <vt:lpstr>Andhra Pradesh State Financial Corporation {APSFC}, Vijayawada  M/s. Triovision Composite Technologies Pvt. Ltd.</vt:lpstr>
      <vt:lpstr>Andhra Pradesh State Financial Corporation {APSFC}, Vijayawada  M/S.Powerol Energy Systems</vt:lpstr>
      <vt:lpstr>Andhra Pradesh State Financial Corporation {APSFC}, Vijayawada  M/S.Powerol Energy Systems</vt:lpstr>
      <vt:lpstr>Andhra Pradesh State Financial Corporation {APSFC}, Vijayawada  M/s Satya Sri Parameshwara UPVC Windows &amp; Doors</vt:lpstr>
      <vt:lpstr>Andhra Pradesh State Financial Corporation {APSFC}, Vijayawada  M/s Satya Sri Parameshwara UPVC Windows &amp; Doors</vt:lpstr>
      <vt:lpstr>Andhra Pradesh State Financial Corporation {APSFC}, Vijayawada  M/s. Srinivasa Roofings</vt:lpstr>
      <vt:lpstr>Andhra Pradesh State Financial Corporation {APSFC}, Vijayawada  M/s. Srinivasa Roofings</vt:lpstr>
      <vt:lpstr>Andhra Pradesh State Financial Corporation {APSFC}, Vijayawada  M/s. JMB Rocks</vt:lpstr>
      <vt:lpstr>Andhra Pradesh State Financial Corporation {APSFC}, Vijayawada  M/s. JMB Rocks</vt:lpstr>
      <vt:lpstr>EDC Ltd. Panaji, Goa   M/s. Aditya Plastics</vt:lpstr>
      <vt:lpstr>EDC Ltd. Panaji, Goa   M/s. Aditya Plastics</vt:lpstr>
      <vt:lpstr>EDC Ltd. Panaji, Goa   M/s. Armacar Holdings Pvt. Ltd.</vt:lpstr>
      <vt:lpstr>EDC Ltd. Panaji, Goa   M/s. Armacar Holdings Pvt. Ltd.</vt:lpstr>
      <vt:lpstr>EDC Ltd. Panaji, Goa   M/s. La-Kood LLP</vt:lpstr>
      <vt:lpstr>EDC Ltd. Panaji, Goa   M/s. La-Kood LLP</vt:lpstr>
      <vt:lpstr>EDC Ltd. Panaji, Goa   M/s. Healthway Hospitals Pvt. Ltd.</vt:lpstr>
      <vt:lpstr>EDC Ltd. Panaji, Goa   M/s. Healthway Hospitals Pvt. Ltd.</vt:lpstr>
      <vt:lpstr>Kerala Financial Corporation (KFC), Thiruvananthapuram     M/s Aqua Star</vt:lpstr>
      <vt:lpstr>Kerala Financial Corporation (KFC), Thiruvananthapuram      M/s Aqua Star</vt:lpstr>
      <vt:lpstr>Kerala Financial Corporation (KFC), Thiruvananthapuram      M/s Dev Snacks</vt:lpstr>
      <vt:lpstr>Kerala Financial Corporation (KFC), Thiruvananthapuram    M/s Dev Snacks</vt:lpstr>
      <vt:lpstr>Kerala Financial Corporation (KFC), Thiruvananthapuram     M/s Elegant Interior &amp; Modular Kitchen</vt:lpstr>
      <vt:lpstr>Kerala Financial Corporation (KFC), Thiruvananthapuram  M/s Elegant Interior &amp; Modular Kitchen</vt:lpstr>
      <vt:lpstr>Kerala Financial Corporation (KFC), Thiruvananthapuram     M/s Farmers Fresh</vt:lpstr>
      <vt:lpstr>Kerala Financial Corporation (KFC), Thiruvananthapuram      M/s Farmers Fresh </vt:lpstr>
      <vt:lpstr>Karnataka State Financial Corporation {KSFC}, Bengaluru   M/s. Cohera Automation Pvt. Ltd</vt:lpstr>
      <vt:lpstr>Karnataka State Financial Corporation {KSFC}, Bengaluru   M/s. Cohera Automation Pvt. Ltd</vt:lpstr>
      <vt:lpstr>Karnataka State Financial Corporation {KSFC}, Bengaluru   M/s. Excellent Technologies </vt:lpstr>
      <vt:lpstr>Karnataka State Financial Corporation {KSFC}, Bengaluru   M/s. Excellent Technologies </vt:lpstr>
      <vt:lpstr>Karnataka State Financial Corporation {KSFC}, Bengaluru       M/s. Arun Enterprises</vt:lpstr>
      <vt:lpstr>Karnataka State Financial Corporation {KSFC}, Bengaluru   M/s. Arun Enterprises</vt:lpstr>
      <vt:lpstr>Karnataka State Financial Corporation {KSFC}, Bengaluru   M/s. Jain Seals</vt:lpstr>
      <vt:lpstr>Karnataka State Financial Corporation {KSFC}, Bengaluru   M/s. Jain Seals</vt:lpstr>
      <vt:lpstr>Karnataka State Financial Corporation {KSFC}, Bengaluru   M/s. Belgaum Oxygen Pvt. Ltd</vt:lpstr>
      <vt:lpstr>Karnataka State Financial Corporation {KSFC}, Bengaluru   M/s. Belgaum Oxygen Pvt. Ltd</vt:lpstr>
      <vt:lpstr>Rajasthan Financial Corporation {RFC}, Jaipur   M/s. Orient Engineering Works</vt:lpstr>
      <vt:lpstr>Rajasthan Financial Corporation {RFC}, Jaipur   M/s. Orient Engineering Works</vt:lpstr>
      <vt:lpstr>Rajasthan Financial Corporation {RFC}, Jaipur   M/s Bajaj Surfactants</vt:lpstr>
      <vt:lpstr>Rajasthan Financial Corporation {RFC}, Jaipur   M/s Bajaj Surfactants</vt:lpstr>
      <vt:lpstr>Rajasthan Financial Corporation {RFC}, Jaipur   M/s Suryanagri Synthetics</vt:lpstr>
      <vt:lpstr>Rajasthan Financial Corporation {RFC}, Jaipur   M/s Suryanagri Synthetics</vt:lpstr>
      <vt:lpstr>Rajasthan Financial Corporation {RFC}, Jaipur   M/s Quality Chemical &amp; Minerals</vt:lpstr>
      <vt:lpstr>Rajasthan Financial Corporation {RFC}, Jaipur   M/s Quality Chemical &amp; Minerals</vt:lpstr>
      <vt:lpstr>Rajasthan Financial Corporation {RFC}, Jaipur   M/s Indo Toyo Tronix Pvt. Ltd.</vt:lpstr>
      <vt:lpstr>Rajasthan Financial Corporation {RFC}, Jaipur   M/s Indo Toyo Tronix Pvt. Ltd.</vt:lpstr>
      <vt:lpstr>Rajasthan Financial Corporation {RFC}, Jaipur       M/s Hari Om Art &amp; Craft Inc</vt:lpstr>
      <vt:lpstr>Rajasthan Financial Corporation {RFC}, Jaipur   M/s Hari Om Art &amp; Craft Inc</vt:lpstr>
      <vt:lpstr>Rajasthan Financial Corporation {RFC}, Jaipur   M/s Modern Marwar Corporation</vt:lpstr>
      <vt:lpstr>Rajasthan Financial Corporation {RFC}, Jaipur   M/s Modern Marwar Corporation</vt:lpstr>
      <vt:lpstr>Rajasthan Financial Corporation {RFC}, Jaipur      M/s Voila Inc.</vt:lpstr>
      <vt:lpstr>Rajasthan Financial Corporation {RFC}, Jaipur   M/s Voila Inc.</vt:lpstr>
      <vt:lpstr>Rajasthan Financial Corporation {RFC}, Jaipur       M/s B M Instruments</vt:lpstr>
      <vt:lpstr>Rajasthan Financial Corporation {RFC}, Jaipur   M/s B M Instruments</vt:lpstr>
      <vt:lpstr>Jammu &amp; Kashmir and Ladakh Finance Corp. {JKLFC}, Jammu           M/s Choice Ice-Cream &amp; Bakery </vt:lpstr>
      <vt:lpstr>Jammu &amp; Kashmir and Ladakh Finance Corp. {JKLFC}, Jammu     M/s Hardeep Boutique</vt:lpstr>
      <vt:lpstr>Jammu &amp; Kashmir and Ladakh Finance Corp. {JKLFC}, Jammu  M/s Nazma Dairy Farm</vt:lpstr>
      <vt:lpstr>Jammu &amp; Kashmir and Ladakh Finance Corp. {JKLFC}, Jammu      M/s Micron Clinical Laboratory (General)</vt:lpstr>
      <vt:lpstr>Jammu &amp; Kashmir and Ladakh Finance Corp. {JKLFC}, Jammu  M/s Atulaya Medical Shop (Natural Herbs)</vt:lpstr>
      <vt:lpstr>Tamilnadu Industrial Investment Corp. Ltd. {TIIC},  Chennai        M/s Suri Graphix</vt:lpstr>
      <vt:lpstr>Tamilnadu Industrial Investment Corp. Ltd. {TIIC},  Chennai           M/s Suri Graphix</vt:lpstr>
      <vt:lpstr>Tamilnadu Industrial Investment Corp. Ltd. {TIIC},  Chennai               M/s Subavalli Tamilmathi Hospital</vt:lpstr>
      <vt:lpstr>Tamilnadu Industrial Investment Corp. Ltd. {TIIC},  Chennai               M/s  Subavalli Tamilmathi Hospital</vt:lpstr>
      <vt:lpstr>Tamilnadu Industrial Investment Corp. Ltd. {TIIC},  Chennai         M/s Vishwas Paper Boards</vt:lpstr>
      <vt:lpstr>Tamilnadu Industrial Investment Corp. Ltd. {TIIC},  Chennai       M/s Vishwas Paper Boards</vt:lpstr>
      <vt:lpstr>Tamilnadu Industrial Investment Corp. Ltd. {TIIC},  Chennai                 M/s. Knitvel Needles Private Limited</vt:lpstr>
      <vt:lpstr>Tamilnadu Industrial Investment Corp. Ltd. {TIIC},  Chennai              M/s. Knitvel Needles Private Limited</vt:lpstr>
      <vt:lpstr>Tamilnadu Industrial Investment Corp. Ltd. {TIIC},  Chennai             M/s Kalpaka Chemicals Pvt. Ltd.</vt:lpstr>
      <vt:lpstr>Tamilnadu Industrial Investment Corp. Ltd. {TIIC},  Chennai        M/s Kalpaka Chemicals Pvt. Ltd.</vt:lpstr>
      <vt:lpstr>Tamilnadu Industrial Investment Corp. Ltd. {TIIC},  Chennai            M/s Raini Industries India Pvt. Ltd.</vt:lpstr>
      <vt:lpstr>Tamilnadu Industrial Investment Corp. Ltd. {TIIC},  Chennai         M/s Raini Industries India Pvt. Ltd.</vt:lpstr>
      <vt:lpstr>Rajasthan State Industrial Development &amp; Investment Corp. Ltd. {RIICO}, Jaipur         M/s Shree Ram India Gums Ltd.</vt:lpstr>
      <vt:lpstr>Rajasthan State Industrial Development &amp; Investment Corp. Ltd. {RIICO}, Jaipur   M/s Shree Ram India Gums Ltd.</vt:lpstr>
      <vt:lpstr>Rajasthan State Industrial Development &amp; Investment Corp. Ltd. {RIICO}, Jaipur  M/s Jagshanti Mineral Griding Mills</vt:lpstr>
      <vt:lpstr>Rajasthan State Industrial Development &amp; Investment Corp. Ltd. {RIICO}, Jaipur  M/s Jagshanti Mineral Griding Mills</vt:lpstr>
      <vt:lpstr>Rajasthan State Industrial Development &amp; Investment Corp. Ltd. {RIICO}, Jaipur  M/s Chemical &amp; Mineral Industries Pvt.Ltd.  </vt:lpstr>
      <vt:lpstr>Rajasthan State Industrial Development &amp; Investment Corp. Ltd. {RIICO}, Jaipur  M/s Chemical &amp; Mineral Industries Pvt.Ltd.</vt:lpstr>
      <vt:lpstr>Rajasthan State Industrial Development &amp; Investment Corp. Ltd. {RIICO}, Jaipur  M/s Kansara Modler Ltd.</vt:lpstr>
      <vt:lpstr>Rajasthan State Industrial Development &amp; Investment Corp. Ltd. {RIICO}, Jaipur  M/s Kansara Modler Ltd.</vt:lpstr>
      <vt:lpstr>Rajasthan State Industrial Development &amp; Investment Corp. Ltd. {RIICO}, Jaipur  M/s Siddhi Vinayak Natural Bites</vt:lpstr>
      <vt:lpstr>Rajasthan State Industrial Development &amp; Investment Corp. Ltd. {RIICO}, Jaipur  M/s Siddhi Vinayak Natural Bites</vt:lpstr>
      <vt:lpstr>Rajasthan State Industrial Development &amp; Investment Corp. Ltd. {RIICO}, Jaipur  M/s Mishri Art Exporters</vt:lpstr>
      <vt:lpstr>Rajasthan State Industrial Development &amp; Investment Corp. Ltd. {RIICO}, Jaipur  M/s Mishri Art Exporters</vt:lpstr>
      <vt:lpstr>Rajasthan State Industrial Development &amp; Investment Corp. Ltd. {RIICO}, Jaipur  M/s Medipulse Hospital</vt:lpstr>
      <vt:lpstr>Rajasthan State Industrial Development &amp; Investment Corp. Ltd. {RIICO}, Jaipur  M/s Medipulse Hospital</vt:lpstr>
      <vt:lpstr>Rajasthan State Industrial Development &amp; Investment Corp. Ltd. {RIICO}, Jaipur  M/s Home Designers</vt:lpstr>
      <vt:lpstr>Rajasthan State Industrial Development &amp; Investment Corp. Ltd. {RIICO}, Jaipur  M/s Home Designers</vt:lpstr>
      <vt:lpstr>Rajasthan State Industrial Development &amp; Investment Corp. Ltd. {RIICO}, Jaipur  M/s Elite Arts and Crafts</vt:lpstr>
      <vt:lpstr>Rajasthan State Industrial Development &amp; Investment Corp. Ltd. {RIICO}, Jaipur  M/s Elite Arts and Crafts</vt:lpstr>
      <vt:lpstr>Rajasthan State Industrial Development &amp; Investment Corp. Ltd. {RIICO}, Jaipur  M/s Omi Industries</vt:lpstr>
      <vt:lpstr>Rajasthan State Industrial Development &amp; Investment Corp. Ltd. {RIICO}, Jaipur  M/s Omi Industries</vt:lpstr>
      <vt:lpstr>Rajasthan State Industrial Development &amp; Investment Corp. Ltd. {RIICO}, Jaipur  M/s JLC Electromet Pvt. Ltd.</vt:lpstr>
      <vt:lpstr>Rajasthan State Industrial Development &amp; Investment Corp. Ltd. {RIICO}, Jaipur  M/s JLC Electromet Pvt. Ltd.</vt:lpstr>
      <vt:lpstr>Rajasthan State Industrial Development &amp; Investment Corp. Ltd. {RIICO}, Jaipur  M/s Aman Exports International</vt:lpstr>
      <vt:lpstr>Rajasthan State Industrial Development &amp; Investment Corp. Ltd. {RIICO}, Jaipur  M/s Aman Exports International</vt:lpstr>
      <vt:lpstr>Madhya Pradesh Financial Corp. {MPFC}, Indore     M/s Nivo Controls Pvt. Ltd.</vt:lpstr>
      <vt:lpstr>Madhya Pradesh Financial Corp. {MPFC}, Indore     M/s Nivo Controls Pvt. Ltd.</vt:lpstr>
      <vt:lpstr>West Bengal Financial Corp. {WBFC}, Kolkata      M/s Vintech Polymers Pvt. Ltd.</vt:lpstr>
      <vt:lpstr>West Bengal Financial Corp. {WBFC}, Kolkata      M/s Vintech Polymers Pvt. Ltd.</vt:lpstr>
      <vt:lpstr>West Bengal Financial Corp. {WBFC}, Kolkata      M/s Kopell Grounding Systems Pvt. Ltd.</vt:lpstr>
      <vt:lpstr>West Bengal Financial Corp. {WBFC}, Kolkata      M/s Kopell Grounding Systems Pvt. Ltd.</vt:lpstr>
      <vt:lpstr>Assam Financial Corp. {AFC}, Guwahati     M/s Printworth</vt:lpstr>
      <vt:lpstr>Assam Financial Corp. {AFC}, Guwahati     M/s Choudhury Commercial Complex cum Hotel</vt:lpstr>
      <vt:lpstr>Award for Outstanding SIDCs EDC Ltd., Goa</vt:lpstr>
      <vt:lpstr>Award for Outstanding SIDCs EDC Ltd., Goa</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RIICO in collaboration with COSIDICI  presents National Award Function – 2022 for “Outstanding Entrepreneurs” Funded By State Level Financial Institutions (On November 17, 2022 At  6.00 p.m.  Hotel Indana Palace, Jodhpur (Rajasthan) )</dc:title>
  <dc:creator>i3</dc:creator>
  <cp:lastModifiedBy>i3</cp:lastModifiedBy>
  <cp:revision>477</cp:revision>
  <cp:lastPrinted>2022-11-16T06:59:57Z</cp:lastPrinted>
  <dcterms:created xsi:type="dcterms:W3CDTF">2022-09-28T09:17:26Z</dcterms:created>
  <dcterms:modified xsi:type="dcterms:W3CDTF">2023-01-11T08:08:25Z</dcterms:modified>
</cp:coreProperties>
</file>